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86" r:id="rId3"/>
    <p:sldId id="287" r:id="rId4"/>
    <p:sldId id="288" r:id="rId5"/>
    <p:sldId id="289" r:id="rId6"/>
    <p:sldId id="292" r:id="rId7"/>
    <p:sldId id="295" r:id="rId8"/>
    <p:sldId id="299" r:id="rId9"/>
    <p:sldId id="305" r:id="rId10"/>
    <p:sldId id="300" r:id="rId11"/>
    <p:sldId id="301" r:id="rId12"/>
    <p:sldId id="302" r:id="rId13"/>
    <p:sldId id="303" r:id="rId14"/>
    <p:sldId id="304" r:id="rId15"/>
  </p:sldIdLst>
  <p:sldSz cx="9144000" cy="6858000" type="screen4x3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1320" y="72"/>
      </p:cViewPr>
      <p:guideLst>
        <p:guide orient="horz" pos="1434"/>
        <p:guide orient="horz" pos="1469"/>
        <p:guide orient="horz" pos="3929"/>
        <p:guide pos="528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 smtClean="0"/>
              <a:pPr/>
              <a:t>20-03-2017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41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4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54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6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8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18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14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1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6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1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69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11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EC846-D6A8-4808-99CA-247EEDB2104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87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4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049463" y="3203576"/>
            <a:ext cx="7094538" cy="3659187"/>
          </a:xfrm>
          <a:custGeom>
            <a:avLst/>
            <a:gdLst>
              <a:gd name="T0" fmla="*/ 0 w 4469"/>
              <a:gd name="T1" fmla="*/ 629 h 2305"/>
              <a:gd name="T2" fmla="*/ 2223 w 4469"/>
              <a:gd name="T3" fmla="*/ 2305 h 2305"/>
              <a:gd name="T4" fmla="*/ 2241 w 4469"/>
              <a:gd name="T5" fmla="*/ 2305 h 2305"/>
              <a:gd name="T6" fmla="*/ 3398 w 4469"/>
              <a:gd name="T7" fmla="*/ 2142 h 2305"/>
              <a:gd name="T8" fmla="*/ 1538 w 4469"/>
              <a:gd name="T9" fmla="*/ 741 h 2305"/>
              <a:gd name="T10" fmla="*/ 1568 w 4469"/>
              <a:gd name="T11" fmla="*/ 736 h 2305"/>
              <a:gd name="T12" fmla="*/ 4417 w 4469"/>
              <a:gd name="T13" fmla="*/ 1976 h 2305"/>
              <a:gd name="T14" fmla="*/ 4469 w 4469"/>
              <a:gd name="T15" fmla="*/ 1968 h 2305"/>
              <a:gd name="T16" fmla="*/ 4469 w 4469"/>
              <a:gd name="T17" fmla="*/ 1444 h 2305"/>
              <a:gd name="T18" fmla="*/ 1978 w 4469"/>
              <a:gd name="T19" fmla="*/ 351 h 2305"/>
              <a:gd name="T20" fmla="*/ 0 w 4469"/>
              <a:gd name="T21" fmla="*/ 629 h 2305"/>
              <a:gd name="T22" fmla="*/ 3919 w 4469"/>
              <a:gd name="T23" fmla="*/ 78 h 2305"/>
              <a:gd name="T24" fmla="*/ 4469 w 4469"/>
              <a:gd name="T25" fmla="*/ 1047 h 2305"/>
              <a:gd name="T26" fmla="*/ 4469 w 4469"/>
              <a:gd name="T27" fmla="*/ 0 h 2305"/>
              <a:gd name="T28" fmla="*/ 3919 w 4469"/>
              <a:gd name="T29" fmla="*/ 78 h 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69" h="2305">
                <a:moveTo>
                  <a:pt x="0" y="629"/>
                </a:moveTo>
                <a:lnTo>
                  <a:pt x="2223" y="2305"/>
                </a:lnTo>
                <a:lnTo>
                  <a:pt x="2241" y="2305"/>
                </a:lnTo>
                <a:lnTo>
                  <a:pt x="3398" y="2142"/>
                </a:lnTo>
                <a:lnTo>
                  <a:pt x="1538" y="741"/>
                </a:lnTo>
                <a:lnTo>
                  <a:pt x="1568" y="736"/>
                </a:lnTo>
                <a:lnTo>
                  <a:pt x="4417" y="1976"/>
                </a:lnTo>
                <a:lnTo>
                  <a:pt x="4469" y="1968"/>
                </a:lnTo>
                <a:lnTo>
                  <a:pt x="4469" y="1444"/>
                </a:lnTo>
                <a:lnTo>
                  <a:pt x="1978" y="351"/>
                </a:lnTo>
                <a:lnTo>
                  <a:pt x="0" y="629"/>
                </a:lnTo>
                <a:close/>
                <a:moveTo>
                  <a:pt x="3919" y="78"/>
                </a:moveTo>
                <a:lnTo>
                  <a:pt x="4469" y="1047"/>
                </a:lnTo>
                <a:lnTo>
                  <a:pt x="4469" y="0"/>
                </a:lnTo>
                <a:lnTo>
                  <a:pt x="3919" y="78"/>
                </a:lnTo>
                <a:close/>
              </a:path>
            </a:pathLst>
          </a:custGeom>
          <a:solidFill>
            <a:srgbClr val="EE7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PresentationTitle"/>
          <p:cNvSpPr>
            <a:spLocks noGrp="1"/>
          </p:cNvSpPr>
          <p:nvPr>
            <p:ph type="ctrTitle"/>
          </p:nvPr>
        </p:nvSpPr>
        <p:spPr>
          <a:xfrm>
            <a:off x="900113" y="900000"/>
            <a:ext cx="6480200" cy="1245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8" y="2276474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subtitle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2" y="6021312"/>
            <a:ext cx="2865847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11 March 2017</a:t>
            </a:r>
          </a:p>
        </p:txBody>
      </p:sp>
      <p:sp>
        <p:nvSpPr>
          <p:cNvPr id="75" name="USR_Name"/>
          <p:cNvSpPr txBox="1"/>
          <p:nvPr userDrawn="1"/>
        </p:nvSpPr>
        <p:spPr>
          <a:xfrm>
            <a:off x="906285" y="539515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Susanne Karen Jacobsen</a:t>
            </a:r>
          </a:p>
        </p:txBody>
      </p:sp>
      <p:sp>
        <p:nvSpPr>
          <p:cNvPr id="77" name="USR_Title"/>
          <p:cNvSpPr txBox="1"/>
          <p:nvPr userDrawn="1"/>
        </p:nvSpPr>
        <p:spPr>
          <a:xfrm>
            <a:off x="906285" y="5606312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Lektor, Cand. pæd.</a:t>
            </a:r>
          </a:p>
        </p:txBody>
      </p:sp>
      <p:sp>
        <p:nvSpPr>
          <p:cNvPr id="78" name="OFF_Addressheading1"/>
          <p:cNvSpPr txBox="1"/>
          <p:nvPr userDrawn="1"/>
        </p:nvSpPr>
        <p:spPr>
          <a:xfrm>
            <a:off x="906287" y="5817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Department of School and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658948"/>
            <a:ext cx="1152000" cy="555647"/>
          </a:xfrm>
          <a:prstGeom prst="rect">
            <a:avLst/>
          </a:prstGeom>
        </p:spPr>
      </p:pic>
      <p:sp>
        <p:nvSpPr>
          <p:cNvPr id="12" name="AutoShape 4"/>
          <p:cNvSpPr>
            <a:spLocks/>
          </p:cNvSpPr>
          <p:nvPr userDrawn="1"/>
        </p:nvSpPr>
        <p:spPr bwMode="gray">
          <a:xfrm>
            <a:off x="9251950" y="20451"/>
            <a:ext cx="1836738" cy="74379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charset="0"/>
              </a:rPr>
              <a:t>Vis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h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charset="0"/>
              </a:rPr>
              <a:t>jælpelinjer</a:t>
            </a:r>
            <a:endParaRPr lang="en-GB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charset="0"/>
              </a:rPr>
              <a:t>For at se hjælpelinjer</a:t>
            </a:r>
            <a:endParaRPr lang="en-GB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cs typeface="Arial" charset="0"/>
              </a:rPr>
              <a:t>1.</a:t>
            </a:r>
            <a:r>
              <a:rPr lang="en-GB" sz="1000" noProof="1">
                <a:solidFill>
                  <a:schemeClr val="tx1"/>
                </a:solidFill>
                <a:cs typeface="Arial" charset="0"/>
              </a:rPr>
              <a:t> Klik på </a:t>
            </a:r>
            <a:r>
              <a:rPr lang="en-GB" sz="1000" b="1" noProof="1">
                <a:solidFill>
                  <a:schemeClr val="tx1"/>
                </a:solidFill>
                <a:cs typeface="Arial" charset="0"/>
              </a:rPr>
              <a:t>Vis</a:t>
            </a:r>
            <a:endParaRPr lang="en-GB" sz="100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charset="0"/>
              </a:rPr>
              <a:t>Vælg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</a:t>
            </a:r>
            <a:endParaRPr lang="en-GB" sz="1000" noProof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30450" y="700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en-GB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276474"/>
            <a:ext cx="7488758" cy="3960813"/>
          </a:xfrm>
        </p:spPr>
        <p:txBody>
          <a:bodyPr/>
          <a:lstStyle/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6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7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11 March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Side </a:t>
            </a:r>
            <a:fld id="{D2BB8891-0308-5A4D-8D26-8DC2A8B0D26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Side </a:t>
            </a:r>
            <a:fld id="{D2BB8891-0308-5A4D-8D26-8DC2A8B0D26B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9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1923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8891-0308-5A4D-8D26-8DC2A8B0D26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567358" y="6239900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noProof="0" dirty="0">
                <a:solidFill>
                  <a:schemeClr val="bg1"/>
                </a:solidFill>
                <a:latin typeface="Arial Bold"/>
                <a:cs typeface="Arial Bold"/>
              </a:rPr>
              <a:t>www.phmetropol.dk</a:t>
            </a:r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5933295"/>
            <a:ext cx="1152000" cy="555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90DE-184C-442A-A692-668C493117F1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7D6B-10C0-4E65-A09F-9A73D78F31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6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90DE-184C-442A-A692-668C493117F1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7D6B-10C0-4E65-A09F-9A73D78F31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1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90DE-184C-442A-A692-668C493117F1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7D6B-10C0-4E65-A09F-9A73D78F31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3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1981201" y="2960274"/>
            <a:ext cx="7162800" cy="3735388"/>
          </a:xfrm>
          <a:custGeom>
            <a:avLst/>
            <a:gdLst>
              <a:gd name="T0" fmla="*/ 0 w 4512"/>
              <a:gd name="T1" fmla="*/ 640 h 2353"/>
              <a:gd name="T2" fmla="*/ 657 w 4512"/>
              <a:gd name="T3" fmla="*/ 1139 h 2353"/>
              <a:gd name="T4" fmla="*/ 2561 w 4512"/>
              <a:gd name="T5" fmla="*/ 869 h 2353"/>
              <a:gd name="T6" fmla="*/ 4512 w 4512"/>
              <a:gd name="T7" fmla="*/ 2353 h 2353"/>
              <a:gd name="T8" fmla="*/ 4512 w 4512"/>
              <a:gd name="T9" fmla="*/ 1065 h 2353"/>
              <a:gd name="T10" fmla="*/ 3988 w 4512"/>
              <a:gd name="T11" fmla="*/ 666 h 2353"/>
              <a:gd name="T12" fmla="*/ 4512 w 4512"/>
              <a:gd name="T13" fmla="*/ 592 h 2353"/>
              <a:gd name="T14" fmla="*/ 4512 w 4512"/>
              <a:gd name="T15" fmla="*/ 0 h 2353"/>
              <a:gd name="T16" fmla="*/ 0 w 4512"/>
              <a:gd name="T17" fmla="*/ 64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2" h="2353">
                <a:moveTo>
                  <a:pt x="0" y="640"/>
                </a:moveTo>
                <a:lnTo>
                  <a:pt x="657" y="1139"/>
                </a:lnTo>
                <a:lnTo>
                  <a:pt x="2561" y="869"/>
                </a:lnTo>
                <a:lnTo>
                  <a:pt x="4512" y="2353"/>
                </a:lnTo>
                <a:lnTo>
                  <a:pt x="4512" y="1065"/>
                </a:lnTo>
                <a:lnTo>
                  <a:pt x="3988" y="666"/>
                </a:lnTo>
                <a:lnTo>
                  <a:pt x="4512" y="592"/>
                </a:lnTo>
                <a:lnTo>
                  <a:pt x="4512" y="0"/>
                </a:lnTo>
                <a:lnTo>
                  <a:pt x="0" y="640"/>
                </a:lnTo>
                <a:close/>
              </a:path>
            </a:pathLst>
          </a:custGeom>
          <a:solidFill>
            <a:srgbClr val="4F55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PresentationTitle1"/>
          <p:cNvSpPr>
            <a:spLocks noGrp="1"/>
          </p:cNvSpPr>
          <p:nvPr>
            <p:ph type="ctrTitle"/>
          </p:nvPr>
        </p:nvSpPr>
        <p:spPr>
          <a:xfrm>
            <a:off x="900113" y="900000"/>
            <a:ext cx="6480200" cy="1245684"/>
          </a:xfrm>
        </p:spPr>
        <p:txBody>
          <a:bodyPr/>
          <a:lstStyle>
            <a:lvl1pPr>
              <a:defRPr>
                <a:solidFill>
                  <a:srgbClr val="FF4338"/>
                </a:solidFill>
              </a:defRPr>
            </a:lvl1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8" y="2276474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F43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subtitle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2" y="6021312"/>
            <a:ext cx="2865847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11 March 2017</a:t>
            </a:r>
          </a:p>
        </p:txBody>
      </p:sp>
      <p:sp>
        <p:nvSpPr>
          <p:cNvPr id="75" name="USR_Name"/>
          <p:cNvSpPr txBox="1"/>
          <p:nvPr userDrawn="1"/>
        </p:nvSpPr>
        <p:spPr>
          <a:xfrm>
            <a:off x="906285" y="539515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Susanne Karen Jacobsen</a:t>
            </a:r>
          </a:p>
        </p:txBody>
      </p:sp>
      <p:sp>
        <p:nvSpPr>
          <p:cNvPr id="77" name="USR_Title"/>
          <p:cNvSpPr txBox="1"/>
          <p:nvPr userDrawn="1"/>
        </p:nvSpPr>
        <p:spPr>
          <a:xfrm>
            <a:off x="906285" y="5606312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Lektor, Cand. pæd.</a:t>
            </a:r>
          </a:p>
        </p:txBody>
      </p:sp>
      <p:sp>
        <p:nvSpPr>
          <p:cNvPr id="78" name="OFF_Addressheading1"/>
          <p:cNvSpPr txBox="1"/>
          <p:nvPr userDrawn="1"/>
        </p:nvSpPr>
        <p:spPr>
          <a:xfrm>
            <a:off x="906287" y="5817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Department of School and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658948"/>
            <a:ext cx="1152000" cy="555647"/>
          </a:xfrm>
          <a:prstGeom prst="rect">
            <a:avLst/>
          </a:prstGeom>
        </p:spPr>
      </p:pic>
      <p:sp>
        <p:nvSpPr>
          <p:cNvPr id="13" name="TextBox 15"/>
          <p:cNvSpPr txBox="1"/>
          <p:nvPr userDrawn="1"/>
        </p:nvSpPr>
        <p:spPr>
          <a:xfrm>
            <a:off x="-2330450" y="700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en-GB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097213" y="2822576"/>
            <a:ext cx="6056313" cy="4033837"/>
          </a:xfrm>
          <a:custGeom>
            <a:avLst/>
            <a:gdLst>
              <a:gd name="T0" fmla="*/ 2804 w 4479"/>
              <a:gd name="T1" fmla="*/ 1811 h 2982"/>
              <a:gd name="T2" fmla="*/ 3959 w 4479"/>
              <a:gd name="T3" fmla="*/ 737 h 2982"/>
              <a:gd name="T4" fmla="*/ 4479 w 4479"/>
              <a:gd name="T5" fmla="*/ 687 h 2982"/>
              <a:gd name="T6" fmla="*/ 4479 w 4479"/>
              <a:gd name="T7" fmla="*/ 0 h 2982"/>
              <a:gd name="T8" fmla="*/ 3133 w 4479"/>
              <a:gd name="T9" fmla="*/ 105 h 2982"/>
              <a:gd name="T10" fmla="*/ 1031 w 4479"/>
              <a:gd name="T11" fmla="*/ 2060 h 2982"/>
              <a:gd name="T12" fmla="*/ 4479 w 4479"/>
              <a:gd name="T13" fmla="*/ 2982 h 2982"/>
              <a:gd name="T14" fmla="*/ 4479 w 4479"/>
              <a:gd name="T15" fmla="*/ 2301 h 2982"/>
              <a:gd name="T16" fmla="*/ 2804 w 4479"/>
              <a:gd name="T17" fmla="*/ 1811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9" h="2982">
                <a:moveTo>
                  <a:pt x="2804" y="1811"/>
                </a:moveTo>
                <a:cubicBezTo>
                  <a:pt x="2238" y="1387"/>
                  <a:pt x="2753" y="907"/>
                  <a:pt x="3959" y="737"/>
                </a:cubicBezTo>
                <a:cubicBezTo>
                  <a:pt x="4128" y="713"/>
                  <a:pt x="4303" y="697"/>
                  <a:pt x="4479" y="687"/>
                </a:cubicBezTo>
                <a:cubicBezTo>
                  <a:pt x="4479" y="0"/>
                  <a:pt x="4479" y="0"/>
                  <a:pt x="4479" y="0"/>
                </a:cubicBezTo>
                <a:cubicBezTo>
                  <a:pt x="4024" y="9"/>
                  <a:pt x="3570" y="44"/>
                  <a:pt x="3133" y="105"/>
                </a:cubicBezTo>
                <a:cubicBezTo>
                  <a:pt x="941" y="413"/>
                  <a:pt x="0" y="1288"/>
                  <a:pt x="1031" y="2060"/>
                </a:cubicBezTo>
                <a:cubicBezTo>
                  <a:pt x="1699" y="2560"/>
                  <a:pt x="3029" y="2893"/>
                  <a:pt x="4479" y="2982"/>
                </a:cubicBezTo>
                <a:cubicBezTo>
                  <a:pt x="4479" y="2301"/>
                  <a:pt x="4479" y="2301"/>
                  <a:pt x="4479" y="2301"/>
                </a:cubicBezTo>
                <a:cubicBezTo>
                  <a:pt x="3769" y="2234"/>
                  <a:pt x="3137" y="2060"/>
                  <a:pt x="2804" y="1811"/>
                </a:cubicBezTo>
                <a:close/>
              </a:path>
            </a:pathLst>
          </a:custGeom>
          <a:solidFill>
            <a:srgbClr val="F7F0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PresentationTitle2"/>
          <p:cNvSpPr>
            <a:spLocks noGrp="1"/>
          </p:cNvSpPr>
          <p:nvPr>
            <p:ph type="ctrTitle"/>
          </p:nvPr>
        </p:nvSpPr>
        <p:spPr>
          <a:xfrm>
            <a:off x="900113" y="900000"/>
            <a:ext cx="6480200" cy="1245684"/>
          </a:xfrm>
        </p:spPr>
        <p:txBody>
          <a:bodyPr/>
          <a:lstStyle>
            <a:lvl1pPr>
              <a:defRPr>
                <a:solidFill>
                  <a:srgbClr val="F08217"/>
                </a:solidFill>
              </a:defRPr>
            </a:lvl1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8" y="2276474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0821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subtitle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2" y="6021312"/>
            <a:ext cx="2865847" cy="216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en-GB"/>
              <a:t>11 March 2017</a:t>
            </a:r>
          </a:p>
        </p:txBody>
      </p:sp>
      <p:sp>
        <p:nvSpPr>
          <p:cNvPr id="75" name="USR_Name"/>
          <p:cNvSpPr txBox="1"/>
          <p:nvPr userDrawn="1"/>
        </p:nvSpPr>
        <p:spPr>
          <a:xfrm>
            <a:off x="906285" y="539515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Susanne Karen Jacobsen</a:t>
            </a:r>
          </a:p>
        </p:txBody>
      </p:sp>
      <p:sp>
        <p:nvSpPr>
          <p:cNvPr id="77" name="USR_Title"/>
          <p:cNvSpPr txBox="1"/>
          <p:nvPr userDrawn="1"/>
        </p:nvSpPr>
        <p:spPr>
          <a:xfrm>
            <a:off x="906285" y="5606312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Lektor, Cand. pæd.</a:t>
            </a:r>
          </a:p>
        </p:txBody>
      </p:sp>
      <p:sp>
        <p:nvSpPr>
          <p:cNvPr id="78" name="OFF_Addressheading1"/>
          <p:cNvSpPr txBox="1"/>
          <p:nvPr userDrawn="1"/>
        </p:nvSpPr>
        <p:spPr>
          <a:xfrm>
            <a:off x="906287" y="5817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Department of School and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7" y="658948"/>
            <a:ext cx="1149965" cy="555647"/>
          </a:xfrm>
          <a:prstGeom prst="rect">
            <a:avLst/>
          </a:prstGeom>
        </p:spPr>
      </p:pic>
      <p:sp>
        <p:nvSpPr>
          <p:cNvPr id="14" name="TextBox 15"/>
          <p:cNvSpPr txBox="1"/>
          <p:nvPr userDrawn="1"/>
        </p:nvSpPr>
        <p:spPr>
          <a:xfrm>
            <a:off x="-2330450" y="700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en-GB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15" y="2621665"/>
            <a:ext cx="4643095" cy="3613593"/>
          </a:xfrm>
          <a:prstGeom prst="rect">
            <a:avLst/>
          </a:prstGeom>
        </p:spPr>
      </p:pic>
      <p:sp>
        <p:nvSpPr>
          <p:cNvPr id="2" name="PresentationTitle3"/>
          <p:cNvSpPr>
            <a:spLocks noGrp="1"/>
          </p:cNvSpPr>
          <p:nvPr>
            <p:ph type="ctrTitle"/>
          </p:nvPr>
        </p:nvSpPr>
        <p:spPr>
          <a:xfrm>
            <a:off x="900113" y="900000"/>
            <a:ext cx="6480200" cy="1245684"/>
          </a:xfrm>
        </p:spPr>
        <p:txBody>
          <a:bodyPr/>
          <a:lstStyle>
            <a:lvl1pPr>
              <a:defRPr>
                <a:solidFill>
                  <a:srgbClr val="192337"/>
                </a:solidFill>
              </a:defRPr>
            </a:lvl1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8" y="2276474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1923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subtitle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2" y="6021312"/>
            <a:ext cx="2865847" cy="216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en-GB" dirty="0"/>
              <a:t>11 March 2017</a:t>
            </a:r>
          </a:p>
        </p:txBody>
      </p:sp>
      <p:sp>
        <p:nvSpPr>
          <p:cNvPr id="75" name="USR_Name"/>
          <p:cNvSpPr txBox="1"/>
          <p:nvPr userDrawn="1"/>
        </p:nvSpPr>
        <p:spPr>
          <a:xfrm>
            <a:off x="906285" y="539515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Susanne Karen Jacobsen</a:t>
            </a:r>
          </a:p>
        </p:txBody>
      </p:sp>
      <p:sp>
        <p:nvSpPr>
          <p:cNvPr id="77" name="USR_Title"/>
          <p:cNvSpPr txBox="1"/>
          <p:nvPr userDrawn="1"/>
        </p:nvSpPr>
        <p:spPr>
          <a:xfrm>
            <a:off x="906285" y="5606312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Lektor, Cand. pæd.</a:t>
            </a:r>
          </a:p>
        </p:txBody>
      </p:sp>
      <p:sp>
        <p:nvSpPr>
          <p:cNvPr id="78" name="OFF_Addressheading1"/>
          <p:cNvSpPr txBox="1"/>
          <p:nvPr userDrawn="1"/>
        </p:nvSpPr>
        <p:spPr>
          <a:xfrm>
            <a:off x="906287" y="5817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Department of School and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7" y="658948"/>
            <a:ext cx="1149965" cy="555647"/>
          </a:xfrm>
          <a:prstGeom prst="rect">
            <a:avLst/>
          </a:prstGeom>
        </p:spPr>
      </p:pic>
      <p:sp>
        <p:nvSpPr>
          <p:cNvPr id="13" name="TextBox 15"/>
          <p:cNvSpPr txBox="1"/>
          <p:nvPr userDrawn="1"/>
        </p:nvSpPr>
        <p:spPr>
          <a:xfrm>
            <a:off x="-2330450" y="700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en-GB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en-GB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en-GB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2838450" y="1660525"/>
            <a:ext cx="3386138" cy="3233738"/>
            <a:chOff x="1788" y="1046"/>
            <a:chExt cx="2133" cy="20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9" y="1046"/>
              <a:ext cx="466" cy="1121"/>
            </a:xfrm>
            <a:custGeom>
              <a:avLst/>
              <a:gdLst>
                <a:gd name="T0" fmla="*/ 301 w 466"/>
                <a:gd name="T1" fmla="*/ 23 h 1121"/>
                <a:gd name="T2" fmla="*/ 466 w 466"/>
                <a:gd name="T3" fmla="*/ 0 h 1121"/>
                <a:gd name="T4" fmla="*/ 466 w 466"/>
                <a:gd name="T5" fmla="*/ 1055 h 1121"/>
                <a:gd name="T6" fmla="*/ 0 w 466"/>
                <a:gd name="T7" fmla="*/ 1121 h 1121"/>
                <a:gd name="T8" fmla="*/ 0 w 466"/>
                <a:gd name="T9" fmla="*/ 949 h 1121"/>
                <a:gd name="T10" fmla="*/ 301 w 466"/>
                <a:gd name="T11" fmla="*/ 908 h 1121"/>
                <a:gd name="T12" fmla="*/ 301 w 466"/>
                <a:gd name="T13" fmla="*/ 23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121">
                  <a:moveTo>
                    <a:pt x="301" y="23"/>
                  </a:moveTo>
                  <a:lnTo>
                    <a:pt x="466" y="0"/>
                  </a:lnTo>
                  <a:lnTo>
                    <a:pt x="466" y="1055"/>
                  </a:lnTo>
                  <a:lnTo>
                    <a:pt x="0" y="1121"/>
                  </a:lnTo>
                  <a:lnTo>
                    <a:pt x="0" y="949"/>
                  </a:lnTo>
                  <a:lnTo>
                    <a:pt x="301" y="908"/>
                  </a:lnTo>
                  <a:lnTo>
                    <a:pt x="301" y="23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788" y="1100"/>
              <a:ext cx="233" cy="561"/>
            </a:xfrm>
            <a:custGeom>
              <a:avLst/>
              <a:gdLst>
                <a:gd name="T0" fmla="*/ 151 w 233"/>
                <a:gd name="T1" fmla="*/ 11 h 561"/>
                <a:gd name="T2" fmla="*/ 233 w 233"/>
                <a:gd name="T3" fmla="*/ 0 h 561"/>
                <a:gd name="T4" fmla="*/ 233 w 233"/>
                <a:gd name="T5" fmla="*/ 528 h 561"/>
                <a:gd name="T6" fmla="*/ 0 w 233"/>
                <a:gd name="T7" fmla="*/ 561 h 561"/>
                <a:gd name="T8" fmla="*/ 0 w 233"/>
                <a:gd name="T9" fmla="*/ 475 h 561"/>
                <a:gd name="T10" fmla="*/ 151 w 233"/>
                <a:gd name="T11" fmla="*/ 453 h 561"/>
                <a:gd name="T12" fmla="*/ 151 w 233"/>
                <a:gd name="T13" fmla="*/ 1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561">
                  <a:moveTo>
                    <a:pt x="151" y="11"/>
                  </a:moveTo>
                  <a:lnTo>
                    <a:pt x="233" y="0"/>
                  </a:lnTo>
                  <a:lnTo>
                    <a:pt x="233" y="528"/>
                  </a:lnTo>
                  <a:lnTo>
                    <a:pt x="0" y="561"/>
                  </a:lnTo>
                  <a:lnTo>
                    <a:pt x="0" y="475"/>
                  </a:lnTo>
                  <a:lnTo>
                    <a:pt x="151" y="453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689" y="2662"/>
              <a:ext cx="176" cy="421"/>
            </a:xfrm>
            <a:custGeom>
              <a:avLst/>
              <a:gdLst>
                <a:gd name="T0" fmla="*/ 62 w 176"/>
                <a:gd name="T1" fmla="*/ 8 h 421"/>
                <a:gd name="T2" fmla="*/ 0 w 176"/>
                <a:gd name="T3" fmla="*/ 0 h 421"/>
                <a:gd name="T4" fmla="*/ 0 w 176"/>
                <a:gd name="T5" fmla="*/ 397 h 421"/>
                <a:gd name="T6" fmla="*/ 176 w 176"/>
                <a:gd name="T7" fmla="*/ 421 h 421"/>
                <a:gd name="T8" fmla="*/ 176 w 176"/>
                <a:gd name="T9" fmla="*/ 357 h 421"/>
                <a:gd name="T10" fmla="*/ 62 w 176"/>
                <a:gd name="T11" fmla="*/ 341 h 421"/>
                <a:gd name="T12" fmla="*/ 62 w 176"/>
                <a:gd name="T13" fmla="*/ 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21">
                  <a:moveTo>
                    <a:pt x="62" y="8"/>
                  </a:moveTo>
                  <a:lnTo>
                    <a:pt x="0" y="0"/>
                  </a:lnTo>
                  <a:lnTo>
                    <a:pt x="0" y="397"/>
                  </a:lnTo>
                  <a:lnTo>
                    <a:pt x="176" y="421"/>
                  </a:lnTo>
                  <a:lnTo>
                    <a:pt x="176" y="357"/>
                  </a:lnTo>
                  <a:lnTo>
                    <a:pt x="62" y="341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834" y="2682"/>
              <a:ext cx="87" cy="211"/>
            </a:xfrm>
            <a:custGeom>
              <a:avLst/>
              <a:gdLst>
                <a:gd name="T0" fmla="*/ 31 w 87"/>
                <a:gd name="T1" fmla="*/ 4 h 211"/>
                <a:gd name="T2" fmla="*/ 0 w 87"/>
                <a:gd name="T3" fmla="*/ 0 h 211"/>
                <a:gd name="T4" fmla="*/ 0 w 87"/>
                <a:gd name="T5" fmla="*/ 198 h 211"/>
                <a:gd name="T6" fmla="*/ 87 w 87"/>
                <a:gd name="T7" fmla="*/ 211 h 211"/>
                <a:gd name="T8" fmla="*/ 87 w 87"/>
                <a:gd name="T9" fmla="*/ 178 h 211"/>
                <a:gd name="T10" fmla="*/ 31 w 87"/>
                <a:gd name="T11" fmla="*/ 170 h 211"/>
                <a:gd name="T12" fmla="*/ 31 w 87"/>
                <a:gd name="T13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1">
                  <a:moveTo>
                    <a:pt x="31" y="4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87" y="211"/>
                  </a:lnTo>
                  <a:lnTo>
                    <a:pt x="87" y="178"/>
                  </a:lnTo>
                  <a:lnTo>
                    <a:pt x="31" y="17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Side </a:t>
            </a:r>
            <a:fld id="{D2BB8891-0308-5A4D-8D26-8DC2A8B0D26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Agenda tekst"/>
          <p:cNvSpPr txBox="1"/>
          <p:nvPr userDrawn="1"/>
        </p:nvSpPr>
        <p:spPr>
          <a:xfrm>
            <a:off x="3635896" y="1988840"/>
            <a:ext cx="4752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>
                <a:solidFill>
                  <a:srgbClr val="F08217"/>
                </a:solidFill>
                <a:latin typeface="+mj-lt"/>
                <a:cs typeface="Arial" pitchFamily="34" charset="0"/>
              </a:rPr>
              <a:t>Agenda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5325" y="2816162"/>
            <a:ext cx="4733025" cy="3421125"/>
          </a:xfrm>
        </p:spPr>
        <p:txBody>
          <a:bodyPr>
            <a:normAutofit/>
          </a:bodyPr>
          <a:lstStyle>
            <a:lvl1pPr marL="396000" indent="-396000">
              <a:buClr>
                <a:schemeClr val="bg2"/>
              </a:buClr>
              <a:buFont typeface="Arial" panose="020B0604020202020204" pitchFamily="34" charset="0"/>
              <a:buChar char="■"/>
              <a:defRPr sz="1800">
                <a:solidFill>
                  <a:srgbClr val="000000"/>
                </a:solidFill>
              </a:defRPr>
            </a:lvl1pPr>
            <a:lvl2pPr marL="576000" indent="-180975">
              <a:buClr>
                <a:schemeClr val="bg2"/>
              </a:buClr>
              <a:defRPr sz="1600">
                <a:solidFill>
                  <a:srgbClr val="000000"/>
                </a:solidFill>
              </a:defRPr>
            </a:lvl2pPr>
            <a:lvl3pPr marL="75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3pPr>
            <a:lvl4pPr marL="93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4pPr>
            <a:lvl5pPr marL="111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4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5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306559"/>
            <a:ext cx="1152189" cy="3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ullets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Side </a:t>
            </a:r>
            <a:fld id="{D2BB8891-0308-5A4D-8D26-8DC2A8B0D26B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7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24028" y="2332038"/>
            <a:ext cx="3564322" cy="3905250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9592" y="2276475"/>
            <a:ext cx="3564000" cy="3960813"/>
          </a:xfrm>
        </p:spPr>
        <p:txBody>
          <a:bodyPr/>
          <a:lstStyle/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grpSp>
        <p:nvGrpSpPr>
          <p:cNvPr id="9" name="Gruppe 20"/>
          <p:cNvGrpSpPr>
            <a:grpSpLocks/>
          </p:cNvGrpSpPr>
          <p:nvPr userDrawn="1"/>
        </p:nvGrpSpPr>
        <p:grpSpPr bwMode="auto">
          <a:xfrm>
            <a:off x="-2160748" y="3992512"/>
            <a:ext cx="2032000" cy="2872581"/>
            <a:chOff x="6573838" y="3603625"/>
            <a:chExt cx="2032000" cy="2872431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Indsæt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1.</a:t>
              </a:r>
              <a:r>
                <a:rPr lang="en-GB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af pladsholderen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</a:rPr>
                <a:t>Indsæt det ønskede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3. </a:t>
              </a:r>
              <a:r>
                <a:rPr lang="en-GB" sz="1000" noProof="1">
                  <a:solidFill>
                    <a:schemeClr val="tx1"/>
                  </a:solidFill>
                </a:rPr>
                <a:t>Klik </a:t>
              </a:r>
              <a:r>
                <a:rPr lang="en-GB" sz="1000" b="1" noProof="1">
                  <a:solidFill>
                    <a:schemeClr val="tx1"/>
                  </a:solidFill>
                </a:rPr>
                <a:t>Beskær </a:t>
              </a:r>
              <a:r>
                <a:rPr lang="en-GB" sz="1000" noProof="1">
                  <a:solidFill>
                    <a:schemeClr val="tx1"/>
                  </a:solidFill>
                </a:rPr>
                <a:t>til at ændre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billedets fokus/størrelse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5.</a:t>
              </a:r>
              <a:r>
                <a:rPr lang="en-GB" sz="1000" noProof="1">
                  <a:solidFill>
                    <a:schemeClr val="tx1"/>
                  </a:solidFill>
                </a:rPr>
                <a:t> Højreklik på billedet </a:t>
              </a:r>
              <a:r>
                <a:rPr lang="da-DK" sz="1000" noProof="1">
                  <a:solidFill>
                    <a:schemeClr val="tx1"/>
                  </a:solidFill>
                </a:rPr>
                <a:t/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en-GB" sz="1000" noProof="1">
                  <a:solidFill>
                    <a:schemeClr val="tx1"/>
                  </a:solidFill>
                </a:rPr>
                <a:t>og vælg </a:t>
              </a:r>
              <a:r>
                <a:rPr lang="en-GB" sz="1000" b="1" noProof="1">
                  <a:solidFill>
                    <a:schemeClr val="tx1"/>
                  </a:solidFill>
                </a:rPr>
                <a:t>Send bagerst</a:t>
              </a:r>
              <a:endParaRPr lang="en-GB"/>
            </a:p>
          </p:txBody>
        </p:sp>
        <p:grpSp>
          <p:nvGrpSpPr>
            <p:cNvPr id="11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Side </a:t>
            </a:r>
            <a:fld id="{D2BB8891-0308-5A4D-8D26-8DC2A8B0D26B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7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0113" y="2332038"/>
            <a:ext cx="3564000" cy="3905250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>
          <a:xfrm>
            <a:off x="899592" y="893575"/>
            <a:ext cx="3564521" cy="1005398"/>
          </a:xfrm>
        </p:spPr>
        <p:txBody>
          <a:bodyPr/>
          <a:lstStyle>
            <a:lvl1pPr>
              <a:defRPr sz="2100"/>
            </a:lvl1pPr>
          </a:lstStyle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24028" y="2332038"/>
            <a:ext cx="3564322" cy="3905250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7380" y="893575"/>
            <a:ext cx="3564000" cy="1004400"/>
          </a:xfr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100" b="1" kern="1200" dirty="0" smtClean="0">
                <a:solidFill>
                  <a:srgbClr val="F08217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</p:txBody>
      </p:sp>
      <p:grpSp>
        <p:nvGrpSpPr>
          <p:cNvPr id="10" name="Gruppe 20"/>
          <p:cNvGrpSpPr>
            <a:grpSpLocks/>
          </p:cNvGrpSpPr>
          <p:nvPr userDrawn="1"/>
        </p:nvGrpSpPr>
        <p:grpSpPr bwMode="auto">
          <a:xfrm>
            <a:off x="-2160748" y="3992512"/>
            <a:ext cx="2032000" cy="2872581"/>
            <a:chOff x="6573838" y="3603625"/>
            <a:chExt cx="2032000" cy="2872431"/>
          </a:xfrm>
        </p:grpSpPr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Indsæt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1.</a:t>
              </a:r>
              <a:r>
                <a:rPr lang="en-GB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af pladsholderen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</a:rPr>
                <a:t>Indsæt det ønskede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3. </a:t>
              </a:r>
              <a:r>
                <a:rPr lang="en-GB" sz="1000" noProof="1">
                  <a:solidFill>
                    <a:schemeClr val="tx1"/>
                  </a:solidFill>
                </a:rPr>
                <a:t>Klik </a:t>
              </a:r>
              <a:r>
                <a:rPr lang="en-GB" sz="1000" b="1" noProof="1">
                  <a:solidFill>
                    <a:schemeClr val="tx1"/>
                  </a:solidFill>
                </a:rPr>
                <a:t>Beskær </a:t>
              </a:r>
              <a:r>
                <a:rPr lang="en-GB" sz="1000" noProof="1">
                  <a:solidFill>
                    <a:schemeClr val="tx1"/>
                  </a:solidFill>
                </a:rPr>
                <a:t>til at ændre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billedets fokus/størrelse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5.</a:t>
              </a:r>
              <a:r>
                <a:rPr lang="en-GB" sz="1000" noProof="1">
                  <a:solidFill>
                    <a:schemeClr val="tx1"/>
                  </a:solidFill>
                </a:rPr>
                <a:t> Højreklik på billedet </a:t>
              </a:r>
              <a:r>
                <a:rPr lang="da-DK" sz="1000" noProof="1">
                  <a:solidFill>
                    <a:schemeClr val="tx1"/>
                  </a:solidFill>
                </a:rPr>
                <a:t/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en-GB" sz="1000" noProof="1">
                  <a:solidFill>
                    <a:schemeClr val="tx1"/>
                  </a:solidFill>
                </a:rPr>
                <a:t>og vælg </a:t>
              </a:r>
              <a:r>
                <a:rPr lang="en-GB" sz="1000" b="1" noProof="1">
                  <a:solidFill>
                    <a:schemeClr val="tx1"/>
                  </a:solidFill>
                </a:rPr>
                <a:t>Send bagerst</a:t>
              </a:r>
              <a:endParaRPr lang="en-GB"/>
            </a:p>
          </p:txBody>
        </p:sp>
        <p:grpSp>
          <p:nvGrpSpPr>
            <p:cNvPr id="13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06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276474"/>
            <a:ext cx="3564000" cy="3960813"/>
          </a:xfrm>
        </p:spPr>
        <p:txBody>
          <a:bodyPr/>
          <a:lstStyle/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824350" y="2276474"/>
            <a:ext cx="3564000" cy="3960813"/>
          </a:xfrm>
        </p:spPr>
        <p:txBody>
          <a:bodyPr/>
          <a:lstStyle/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6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7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11 March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Side </a:t>
            </a:r>
            <a:fld id="{D2BB8891-0308-5A4D-8D26-8DC2A8B0D26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Side </a:t>
            </a:r>
            <a:fld id="{D2BB8891-0308-5A4D-8D26-8DC2A8B0D26B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OFF_Addressheading1"/>
          <p:cNvSpPr txBox="1"/>
          <p:nvPr userDrawn="1"/>
        </p:nvSpPr>
        <p:spPr>
          <a:xfrm>
            <a:off x="900112" y="264626"/>
            <a:ext cx="557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Department of School and Learning</a:t>
            </a:r>
          </a:p>
        </p:txBody>
      </p:sp>
      <p:sp>
        <p:nvSpPr>
          <p:cNvPr id="17" name="USR_Name"/>
          <p:cNvSpPr txBox="1"/>
          <p:nvPr userDrawn="1"/>
        </p:nvSpPr>
        <p:spPr>
          <a:xfrm>
            <a:off x="900111" y="485036"/>
            <a:ext cx="558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0" noProof="0" dirty="0">
                <a:solidFill>
                  <a:srgbClr val="192337"/>
                </a:solidFill>
                <a:latin typeface="Arial" pitchFamily="34" charset="0"/>
                <a:cs typeface="Arial" pitchFamily="34" charset="0"/>
              </a:rPr>
              <a:t>Susanne Karen Jacobsen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0113" y="2332038"/>
            <a:ext cx="7488237" cy="3905250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grpSp>
        <p:nvGrpSpPr>
          <p:cNvPr id="8" name="Gruppe 20"/>
          <p:cNvGrpSpPr>
            <a:grpSpLocks/>
          </p:cNvGrpSpPr>
          <p:nvPr userDrawn="1"/>
        </p:nvGrpSpPr>
        <p:grpSpPr bwMode="auto">
          <a:xfrm>
            <a:off x="-2160748" y="3992512"/>
            <a:ext cx="2032000" cy="2872581"/>
            <a:chOff x="6573838" y="3603625"/>
            <a:chExt cx="2032000" cy="2872431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Indsæt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1.</a:t>
              </a:r>
              <a:r>
                <a:rPr lang="en-GB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af pladsholderen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</a:rPr>
                <a:t>Indsæt det ønskede billede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3. </a:t>
              </a:r>
              <a:r>
                <a:rPr lang="en-GB" sz="1000" noProof="1">
                  <a:solidFill>
                    <a:schemeClr val="tx1"/>
                  </a:solidFill>
                </a:rPr>
                <a:t>Klik </a:t>
              </a:r>
              <a:r>
                <a:rPr lang="en-GB" sz="1000" b="1" noProof="1">
                  <a:solidFill>
                    <a:schemeClr val="tx1"/>
                  </a:solidFill>
                </a:rPr>
                <a:t>Beskær </a:t>
              </a:r>
              <a:r>
                <a:rPr lang="en-GB" sz="1000" noProof="1">
                  <a:solidFill>
                    <a:schemeClr val="tx1"/>
                  </a:solidFill>
                </a:rPr>
                <a:t>til at ændre</a:t>
              </a:r>
              <a:endParaRPr lang="en-GB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noProof="1">
                  <a:solidFill>
                    <a:schemeClr val="tx1"/>
                  </a:solidFill>
                </a:rPr>
                <a:t>billedets fokus/størrelse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en-GB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en-GB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en-GB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1000" b="1" noProof="1">
                  <a:solidFill>
                    <a:schemeClr val="tx1"/>
                  </a:solidFill>
                </a:rPr>
                <a:t>5.</a:t>
              </a:r>
              <a:r>
                <a:rPr lang="en-GB" sz="1000" noProof="1">
                  <a:solidFill>
                    <a:schemeClr val="tx1"/>
                  </a:solidFill>
                </a:rPr>
                <a:t> Højreklik på billedet </a:t>
              </a:r>
              <a:r>
                <a:rPr lang="da-DK" sz="1000" noProof="1">
                  <a:solidFill>
                    <a:schemeClr val="tx1"/>
                  </a:solidFill>
                </a:rPr>
                <a:t/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en-GB" sz="1000" noProof="1">
                  <a:solidFill>
                    <a:schemeClr val="tx1"/>
                  </a:solidFill>
                </a:rPr>
                <a:t>og vælg </a:t>
              </a:r>
              <a:r>
                <a:rPr lang="en-GB" sz="1000" b="1" noProof="1">
                  <a:solidFill>
                    <a:schemeClr val="tx1"/>
                  </a:solidFill>
                </a:rPr>
                <a:t>Send bagerst</a:t>
              </a:r>
              <a:endParaRPr lang="en-GB"/>
            </a:p>
          </p:txBody>
        </p:sp>
        <p:grpSp>
          <p:nvGrpSpPr>
            <p:cNvPr id="10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29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899592" y="875430"/>
            <a:ext cx="7488758" cy="1076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276476"/>
            <a:ext cx="7488758" cy="39608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Click</a:t>
            </a:r>
            <a:r>
              <a:rPr lang="en-GB" noProof="0" dirty="0"/>
              <a:t> to </a:t>
            </a:r>
            <a:r>
              <a:rPr lang="en-GB" noProof="0" dirty="0" err="1"/>
              <a:t>edit</a:t>
            </a:r>
            <a:r>
              <a:rPr lang="en-GB" noProof="0" dirty="0"/>
              <a:t> Master </a:t>
            </a:r>
            <a:r>
              <a:rPr lang="en-GB" noProof="0" dirty="0" err="1"/>
              <a:t>text</a:t>
            </a:r>
            <a:r>
              <a:rPr lang="en-GB" noProof="0" dirty="0"/>
              <a:t> </a:t>
            </a:r>
            <a:r>
              <a:rPr lang="en-GB" noProof="0" dirty="0" err="1"/>
              <a:t>styles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2"/>
          </p:nvPr>
        </p:nvSpPr>
        <p:spPr>
          <a:xfrm>
            <a:off x="900113" y="6585847"/>
            <a:ext cx="1767487" cy="255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11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585847"/>
            <a:ext cx="641236" cy="254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 b="1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Side </a:t>
            </a:r>
            <a:fld id="{D2BB8891-0308-5A4D-8D26-8DC2A8B0D26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119671" y="5949744"/>
            <a:ext cx="327813" cy="806142"/>
          </a:xfrm>
          <a:custGeom>
            <a:avLst/>
            <a:gdLst>
              <a:gd name="T0" fmla="*/ 81 w 230"/>
              <a:gd name="T1" fmla="*/ 12 h 551"/>
              <a:gd name="T2" fmla="*/ 0 w 230"/>
              <a:gd name="T3" fmla="*/ 0 h 551"/>
              <a:gd name="T4" fmla="*/ 0 w 230"/>
              <a:gd name="T5" fmla="*/ 519 h 551"/>
              <a:gd name="T6" fmla="*/ 230 w 230"/>
              <a:gd name="T7" fmla="*/ 551 h 551"/>
              <a:gd name="T8" fmla="*/ 230 w 230"/>
              <a:gd name="T9" fmla="*/ 466 h 551"/>
              <a:gd name="T10" fmla="*/ 81 w 230"/>
              <a:gd name="T11" fmla="*/ 446 h 551"/>
              <a:gd name="T12" fmla="*/ 81 w 230"/>
              <a:gd name="T13" fmla="*/ 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551">
                <a:moveTo>
                  <a:pt x="81" y="12"/>
                </a:moveTo>
                <a:lnTo>
                  <a:pt x="0" y="0"/>
                </a:lnTo>
                <a:lnTo>
                  <a:pt x="0" y="519"/>
                </a:lnTo>
                <a:lnTo>
                  <a:pt x="230" y="551"/>
                </a:lnTo>
                <a:lnTo>
                  <a:pt x="230" y="466"/>
                </a:lnTo>
                <a:lnTo>
                  <a:pt x="81" y="446"/>
                </a:lnTo>
                <a:lnTo>
                  <a:pt x="81" y="12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91405" y="5993371"/>
            <a:ext cx="165332" cy="402340"/>
          </a:xfrm>
          <a:custGeom>
            <a:avLst/>
            <a:gdLst>
              <a:gd name="T0" fmla="*/ 41 w 116"/>
              <a:gd name="T1" fmla="*/ 5 h 275"/>
              <a:gd name="T2" fmla="*/ 0 w 116"/>
              <a:gd name="T3" fmla="*/ 0 h 275"/>
              <a:gd name="T4" fmla="*/ 0 w 116"/>
              <a:gd name="T5" fmla="*/ 259 h 275"/>
              <a:gd name="T6" fmla="*/ 116 w 116"/>
              <a:gd name="T7" fmla="*/ 275 h 275"/>
              <a:gd name="T8" fmla="*/ 116 w 116"/>
              <a:gd name="T9" fmla="*/ 233 h 275"/>
              <a:gd name="T10" fmla="*/ 41 w 116"/>
              <a:gd name="T11" fmla="*/ 223 h 275"/>
              <a:gd name="T12" fmla="*/ 41 w 116"/>
              <a:gd name="T13" fmla="*/ 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275">
                <a:moveTo>
                  <a:pt x="41" y="5"/>
                </a:moveTo>
                <a:lnTo>
                  <a:pt x="0" y="0"/>
                </a:lnTo>
                <a:lnTo>
                  <a:pt x="0" y="259"/>
                </a:lnTo>
                <a:lnTo>
                  <a:pt x="116" y="275"/>
                </a:lnTo>
                <a:lnTo>
                  <a:pt x="116" y="233"/>
                </a:lnTo>
                <a:lnTo>
                  <a:pt x="41" y="223"/>
                </a:lnTo>
                <a:lnTo>
                  <a:pt x="41" y="5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119671" y="116632"/>
            <a:ext cx="128275" cy="302852"/>
          </a:xfrm>
          <a:custGeom>
            <a:avLst/>
            <a:gdLst>
              <a:gd name="T0" fmla="*/ 31 w 90"/>
              <a:gd name="T1" fmla="*/ 207 h 207"/>
              <a:gd name="T2" fmla="*/ 31 w 90"/>
              <a:gd name="T3" fmla="*/ 38 h 207"/>
              <a:gd name="T4" fmla="*/ 90 w 90"/>
              <a:gd name="T5" fmla="*/ 45 h 207"/>
              <a:gd name="T6" fmla="*/ 90 w 90"/>
              <a:gd name="T7" fmla="*/ 13 h 207"/>
              <a:gd name="T8" fmla="*/ 0 w 90"/>
              <a:gd name="T9" fmla="*/ 0 h 207"/>
              <a:gd name="T10" fmla="*/ 0 w 90"/>
              <a:gd name="T11" fmla="*/ 202 h 207"/>
              <a:gd name="T12" fmla="*/ 31 w 90"/>
              <a:gd name="T1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207">
                <a:moveTo>
                  <a:pt x="31" y="207"/>
                </a:moveTo>
                <a:lnTo>
                  <a:pt x="31" y="38"/>
                </a:lnTo>
                <a:lnTo>
                  <a:pt x="90" y="45"/>
                </a:lnTo>
                <a:lnTo>
                  <a:pt x="90" y="13"/>
                </a:lnTo>
                <a:lnTo>
                  <a:pt x="0" y="0"/>
                </a:lnTo>
                <a:lnTo>
                  <a:pt x="0" y="202"/>
                </a:lnTo>
                <a:lnTo>
                  <a:pt x="31" y="207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306559"/>
            <a:ext cx="1152189" cy="309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  <p:sldLayoutId id="2147483673" r:id="rId5"/>
    <p:sldLayoutId id="2147483652" r:id="rId6"/>
    <p:sldLayoutId id="2147483674" r:id="rId7"/>
    <p:sldLayoutId id="2147483675" r:id="rId8"/>
    <p:sldLayoutId id="2147483676" r:id="rId9"/>
    <p:sldLayoutId id="2147483666" r:id="rId10"/>
    <p:sldLayoutId id="2147483655" r:id="rId11"/>
    <p:sldLayoutId id="2147483663" r:id="rId12"/>
    <p:sldLayoutId id="2147483677" r:id="rId13"/>
    <p:sldLayoutId id="2147483678" r:id="rId14"/>
    <p:sldLayoutId id="2147483679" r:id="rId1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08217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2pPr>
      <a:lvl3pPr marL="53498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3pPr>
      <a:lvl4pPr marL="715963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4pPr>
      <a:lvl5pPr marL="896938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fEIX2lhl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%20Au/Video%201.M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D_Presentation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Billedbøger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begynder-undervisningen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engelsk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Billedbøger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begynder-undervisningen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engelsk</a:t>
            </a:r>
            <a:endParaRPr lang="en-GB" dirty="0"/>
          </a:p>
        </p:txBody>
      </p:sp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 March 2017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84684"/>
            <a:ext cx="7488758" cy="972108"/>
          </a:xfrm>
        </p:spPr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? ii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49771"/>
          </a:xfrm>
        </p:spPr>
        <p:txBody>
          <a:bodyPr>
            <a:normAutofit/>
          </a:bodyPr>
          <a:lstStyle/>
          <a:p>
            <a:r>
              <a:rPr lang="en-GB" dirty="0" err="1" smtClean="0"/>
              <a:t>Forskelige</a:t>
            </a:r>
            <a:r>
              <a:rPr lang="en-GB" dirty="0" smtClean="0"/>
              <a:t> former for </a:t>
            </a:r>
            <a:r>
              <a:rPr lang="en-GB" dirty="0" err="1" smtClean="0"/>
              <a:t>skrivning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11513"/>
            <a:ext cx="4040188" cy="40578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da-DK" dirty="0"/>
              <a:t>Jeg har lige arbejdet med et Reading To Learn i 1. klasse. Jeg brugte historien The Town Mouse and The Country Mouse. 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Børnene </a:t>
            </a:r>
            <a:r>
              <a:rPr lang="da-DK" dirty="0"/>
              <a:t>har været meget engageret og da vi kom til deres egen skrivning og tegning glædede de sig så meget til at tegne </a:t>
            </a:r>
            <a:r>
              <a:rPr lang="da-DK" dirty="0" smtClean="0"/>
              <a:t>deres </a:t>
            </a:r>
            <a:r>
              <a:rPr lang="da-DK" dirty="0"/>
              <a:t>egen mus og skrive. De skulle præsentere deres mus ud fra sætninger vi har haft i løbet af året som: My </a:t>
            </a:r>
            <a:r>
              <a:rPr lang="da-DK" dirty="0" err="1"/>
              <a:t>name</a:t>
            </a:r>
            <a:r>
              <a:rPr lang="da-DK" dirty="0"/>
              <a:t> is.. </a:t>
            </a:r>
            <a:r>
              <a:rPr lang="da-DK" dirty="0" err="1"/>
              <a:t>I'm</a:t>
            </a:r>
            <a:r>
              <a:rPr lang="da-DK" dirty="0"/>
              <a:t> 8 </a:t>
            </a:r>
            <a:r>
              <a:rPr lang="da-DK" dirty="0" err="1"/>
              <a:t>years</a:t>
            </a:r>
            <a:r>
              <a:rPr lang="da-DK" dirty="0"/>
              <a:t> old</a:t>
            </a:r>
            <a:r>
              <a:rPr lang="da-DK" dirty="0" smtClean="0"/>
              <a:t>...”</a:t>
            </a:r>
            <a:endParaRPr lang="da-DK" dirty="0"/>
          </a:p>
          <a:p>
            <a:pPr marL="0" indent="0">
              <a:buNone/>
            </a:pPr>
            <a:r>
              <a:rPr lang="en-GB" dirty="0" smtClean="0"/>
              <a:t>Lotte Grønning, </a:t>
            </a:r>
            <a:r>
              <a:rPr lang="en-GB" dirty="0" err="1" smtClean="0"/>
              <a:t>lærer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1.kl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ladsholder til indhold 6" descr="Elevtekster 1  klasse Town Mouse.pdf - Adobe Acrobat Reader DC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7180" r="47056" b="3986"/>
          <a:stretch/>
        </p:blipFill>
        <p:spPr>
          <a:xfrm>
            <a:off x="4497388" y="1086437"/>
            <a:ext cx="4220048" cy="5771563"/>
          </a:xfrm>
        </p:spPr>
      </p:pic>
    </p:spTree>
    <p:extLst>
      <p:ext uri="{BB962C8B-B14F-4D97-AF65-F5344CB8AC3E}">
        <p14:creationId xmlns:p14="http://schemas.microsoft.com/office/powerpoint/2010/main" val="21342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84684"/>
            <a:ext cx="7488758" cy="775830"/>
          </a:xfrm>
        </p:spPr>
        <p:txBody>
          <a:bodyPr/>
          <a:lstStyle/>
          <a:p>
            <a:r>
              <a:rPr lang="en-GB" dirty="0" err="1" smtClean="0"/>
              <a:t>Hvordan?iii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45715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Rollespil</a:t>
            </a:r>
            <a:r>
              <a:rPr lang="en-GB" dirty="0"/>
              <a:t> 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57200" y="1880828"/>
            <a:ext cx="4040188" cy="4245335"/>
          </a:xfrm>
        </p:spPr>
        <p:txBody>
          <a:bodyPr/>
          <a:lstStyle/>
          <a:p>
            <a:r>
              <a:rPr lang="en-GB" dirty="0" smtClean="0"/>
              <a:t>Finger puppets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52868"/>
          <a:stretch/>
        </p:blipFill>
        <p:spPr>
          <a:xfrm>
            <a:off x="4543316" y="3488432"/>
            <a:ext cx="4245191" cy="2952328"/>
          </a:xfr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98349"/>
            <a:ext cx="3951882" cy="39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875430"/>
            <a:ext cx="7488758" cy="659682"/>
          </a:xfrm>
        </p:spPr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? </a:t>
            </a:r>
            <a:r>
              <a:rPr lang="en-GB" dirty="0" err="1" smtClean="0"/>
              <a:t>iiii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Games and songs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Gruffalo</a:t>
            </a:r>
            <a:r>
              <a:rPr lang="en-GB" dirty="0" smtClean="0"/>
              <a:t> song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989267" y="1535112"/>
            <a:ext cx="4154733" cy="3910111"/>
          </a:xfrm>
        </p:spPr>
        <p:txBody>
          <a:bodyPr/>
          <a:lstStyle/>
          <a:p>
            <a:r>
              <a:rPr lang="en-GB" dirty="0" smtClean="0"/>
              <a:t>Memory games</a:t>
            </a:r>
          </a:p>
          <a:p>
            <a:r>
              <a:rPr lang="en-GB" dirty="0" smtClean="0"/>
              <a:t>Spot the difference</a:t>
            </a:r>
          </a:p>
          <a:p>
            <a:r>
              <a:rPr lang="en-GB" dirty="0" smtClean="0"/>
              <a:t>Total Physical response</a:t>
            </a:r>
          </a:p>
          <a:p>
            <a:r>
              <a:rPr lang="en-GB" dirty="0" smtClean="0"/>
              <a:t>Surveys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ladsholder til indhold 6" descr="Gruffalo song - YouTube - Mozilla Firefox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11319" r="21350" b="23612"/>
          <a:stretch/>
        </p:blipFill>
        <p:spPr>
          <a:xfrm>
            <a:off x="-34679" y="2636912"/>
            <a:ext cx="4748980" cy="2890684"/>
          </a:xfrm>
        </p:spPr>
      </p:pic>
    </p:spTree>
    <p:extLst>
      <p:ext uri="{BB962C8B-B14F-4D97-AF65-F5344CB8AC3E}">
        <p14:creationId xmlns:p14="http://schemas.microsoft.com/office/powerpoint/2010/main" val="691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Husk!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r>
              <a:rPr lang="en-GB" dirty="0" err="1" smtClean="0"/>
              <a:t>Vælg</a:t>
            </a:r>
            <a:r>
              <a:rPr lang="en-GB" dirty="0" smtClean="0"/>
              <a:t>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bøger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Genbrug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del </a:t>
            </a:r>
            <a:r>
              <a:rPr lang="en-GB" dirty="0" err="1" smtClean="0"/>
              <a:t>gerne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Skab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rød</a:t>
            </a:r>
            <a:r>
              <a:rPr lang="en-GB" dirty="0" smtClean="0"/>
              <a:t> </a:t>
            </a:r>
            <a:r>
              <a:rPr lang="en-GB" dirty="0" err="1" smtClean="0"/>
              <a:t>tråd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Vær</a:t>
            </a:r>
            <a:r>
              <a:rPr lang="en-GB" dirty="0" smtClean="0"/>
              <a:t> </a:t>
            </a:r>
            <a:r>
              <a:rPr lang="en-GB" dirty="0" err="1" smtClean="0"/>
              <a:t>begejstret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Stjæl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nettet</a:t>
            </a:r>
            <a:r>
              <a:rPr lang="en-GB" dirty="0" smtClean="0"/>
              <a:t>, men </a:t>
            </a:r>
            <a:r>
              <a:rPr lang="en-GB" dirty="0" err="1" smtClean="0"/>
              <a:t>vær</a:t>
            </a:r>
            <a:r>
              <a:rPr lang="en-GB" dirty="0" smtClean="0"/>
              <a:t> </a:t>
            </a:r>
            <a:r>
              <a:rPr lang="en-GB" dirty="0" err="1" smtClean="0"/>
              <a:t>kritisk</a:t>
            </a:r>
            <a:endParaRPr lang="en-GB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99" y="2348706"/>
            <a:ext cx="4224701" cy="3168526"/>
          </a:xfrm>
        </p:spPr>
      </p:pic>
    </p:spTree>
    <p:extLst>
      <p:ext uri="{BB962C8B-B14F-4D97-AF65-F5344CB8AC3E}">
        <p14:creationId xmlns:p14="http://schemas.microsoft.com/office/powerpoint/2010/main" val="1552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Eksempler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billedbøger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indskolingen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Jeannie Baker, Where the Forest Meets the Sea</a:t>
            </a:r>
          </a:p>
          <a:p>
            <a:r>
              <a:rPr lang="en-GB" dirty="0" smtClean="0"/>
              <a:t>Anthony Browne, Voices in the Park</a:t>
            </a:r>
          </a:p>
          <a:p>
            <a:r>
              <a:rPr lang="en-GB" dirty="0" smtClean="0"/>
              <a:t>Anthony Browne, Gorilla</a:t>
            </a:r>
          </a:p>
          <a:p>
            <a:r>
              <a:rPr lang="en-GB" dirty="0" smtClean="0"/>
              <a:t>Julia Donaldson/ Axel </a:t>
            </a:r>
            <a:r>
              <a:rPr lang="en-GB" dirty="0" err="1" smtClean="0"/>
              <a:t>Scheffler</a:t>
            </a:r>
            <a:r>
              <a:rPr lang="en-GB" dirty="0" smtClean="0"/>
              <a:t>, The </a:t>
            </a:r>
            <a:r>
              <a:rPr lang="en-GB" dirty="0" err="1" smtClean="0"/>
              <a:t>Gruffalo</a:t>
            </a:r>
            <a:endParaRPr lang="en-GB" dirty="0" smtClean="0"/>
          </a:p>
          <a:p>
            <a:r>
              <a:rPr lang="en-GB" dirty="0" smtClean="0"/>
              <a:t>Julia Donaldson/ Axel </a:t>
            </a:r>
            <a:r>
              <a:rPr lang="en-GB" dirty="0" err="1" smtClean="0"/>
              <a:t>Scheffler</a:t>
            </a:r>
            <a:r>
              <a:rPr lang="en-GB" dirty="0" smtClean="0"/>
              <a:t>, The </a:t>
            </a:r>
            <a:r>
              <a:rPr lang="en-GB" dirty="0" err="1" smtClean="0"/>
              <a:t>Gruffalo’s</a:t>
            </a:r>
            <a:r>
              <a:rPr lang="en-GB" dirty="0" smtClean="0"/>
              <a:t> Child</a:t>
            </a:r>
          </a:p>
          <a:p>
            <a:r>
              <a:rPr lang="en-GB" dirty="0" smtClean="0"/>
              <a:t>Julia Donaldson/ Axel </a:t>
            </a:r>
            <a:r>
              <a:rPr lang="en-GB" dirty="0" err="1" smtClean="0"/>
              <a:t>Scheffler</a:t>
            </a:r>
            <a:r>
              <a:rPr lang="en-GB" dirty="0" smtClean="0"/>
              <a:t>, Room on the Broom</a:t>
            </a:r>
          </a:p>
          <a:p>
            <a:r>
              <a:rPr lang="en-GB" dirty="0" smtClean="0"/>
              <a:t>Julia Donaldson/ Axel </a:t>
            </a:r>
            <a:r>
              <a:rPr lang="en-GB" dirty="0" err="1" smtClean="0"/>
              <a:t>Scheffler</a:t>
            </a:r>
            <a:r>
              <a:rPr lang="en-GB" dirty="0" smtClean="0"/>
              <a:t>, Stick Man</a:t>
            </a:r>
          </a:p>
          <a:p>
            <a:r>
              <a:rPr lang="en-GB" dirty="0" smtClean="0"/>
              <a:t>Jackie French/ Bruce Whatley, Diary of a Wombat</a:t>
            </a:r>
          </a:p>
          <a:p>
            <a:r>
              <a:rPr lang="en-GB" dirty="0" smtClean="0"/>
              <a:t>Jackie French/ Bruce Whatley, Wombat goes to School</a:t>
            </a:r>
          </a:p>
          <a:p>
            <a:r>
              <a:rPr lang="en-GB" dirty="0" smtClean="0"/>
              <a:t>Jackie French/ Bruce Whatley, Diary of a Christmas Wombat</a:t>
            </a:r>
          </a:p>
          <a:p>
            <a:r>
              <a:rPr lang="en-GB" dirty="0" smtClean="0"/>
              <a:t>Katrina </a:t>
            </a:r>
            <a:r>
              <a:rPr lang="en-GB" dirty="0" err="1" smtClean="0"/>
              <a:t>Germein</a:t>
            </a:r>
            <a:r>
              <a:rPr lang="en-GB" dirty="0" smtClean="0"/>
              <a:t>/ Bronwyn Bancroft, Big Rain Coming</a:t>
            </a:r>
          </a:p>
          <a:p>
            <a:r>
              <a:rPr lang="en-GB" dirty="0" err="1" smtClean="0"/>
              <a:t>Kes</a:t>
            </a:r>
            <a:r>
              <a:rPr lang="en-GB" dirty="0" smtClean="0"/>
              <a:t> </a:t>
            </a:r>
            <a:r>
              <a:rPr lang="en-GB" dirty="0" err="1" smtClean="0"/>
              <a:t>Gray</a:t>
            </a:r>
            <a:r>
              <a:rPr lang="en-GB" dirty="0" smtClean="0"/>
              <a:t>/ Nick </a:t>
            </a:r>
            <a:r>
              <a:rPr lang="en-GB" dirty="0" err="1" smtClean="0"/>
              <a:t>Sharratt</a:t>
            </a:r>
            <a:r>
              <a:rPr lang="en-GB" dirty="0" smtClean="0"/>
              <a:t>, Eat your Peas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4824">
            <a:off x="3552297" y="2524374"/>
            <a:ext cx="4568056" cy="342604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31540" y="1808820"/>
            <a:ext cx="6480200" cy="1116124"/>
          </a:xfrm>
        </p:spPr>
        <p:txBody>
          <a:bodyPr/>
          <a:lstStyle/>
          <a:p>
            <a:r>
              <a:rPr lang="en-GB" dirty="0" smtClean="0"/>
              <a:t>Literacy for </a:t>
            </a:r>
            <a:r>
              <a:rPr lang="en-GB" dirty="0" err="1" smtClean="0"/>
              <a:t>begyndere</a:t>
            </a:r>
            <a:endParaRPr lang="en-GB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Udfordringer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23528" y="2384884"/>
            <a:ext cx="8363272" cy="3420379"/>
          </a:xfrm>
        </p:spPr>
        <p:txBody>
          <a:bodyPr>
            <a:normAutofit/>
          </a:bodyPr>
          <a:lstStyle/>
          <a:p>
            <a:r>
              <a:rPr lang="da-DK" dirty="0" smtClean="0"/>
              <a:t>Eleverne har som udgangspunkt ikke så meget engelsk sprog at gøre med!</a:t>
            </a:r>
          </a:p>
          <a:p>
            <a:r>
              <a:rPr lang="da-DK" dirty="0" smtClean="0"/>
              <a:t>…og kan ikke læse og skrive når de starter i skolen</a:t>
            </a:r>
          </a:p>
          <a:p>
            <a:r>
              <a:rPr lang="da-DK" dirty="0" smtClean="0"/>
              <a:t>Begynderundervisningen præges af mundtlig undervisning, så læreren skal ‘finde på’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Hvorfor</a:t>
            </a:r>
            <a:r>
              <a:rPr lang="en-GB" dirty="0" smtClean="0"/>
              <a:t> </a:t>
            </a:r>
            <a:r>
              <a:rPr lang="en-GB" dirty="0" err="1" smtClean="0"/>
              <a:t>billedbøger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>
          <a:xfrm>
            <a:off x="457200" y="2456892"/>
            <a:ext cx="7427168" cy="3669271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Tilbyder</a:t>
            </a:r>
            <a:r>
              <a:rPr lang="en-GB" sz="3200" dirty="0" smtClean="0"/>
              <a:t> </a:t>
            </a:r>
            <a:r>
              <a:rPr lang="en-GB" sz="3200" dirty="0" err="1" smtClean="0"/>
              <a:t>autentisk</a:t>
            </a:r>
            <a:r>
              <a:rPr lang="en-GB" sz="3200" dirty="0" smtClean="0"/>
              <a:t> sprog (</a:t>
            </a:r>
            <a:r>
              <a:rPr lang="en-GB" sz="3200" dirty="0" err="1" smtClean="0"/>
              <a:t>ikke</a:t>
            </a:r>
            <a:r>
              <a:rPr lang="en-GB" sz="3200" dirty="0" smtClean="0"/>
              <a:t> </a:t>
            </a:r>
            <a:r>
              <a:rPr lang="en-GB" sz="3200" dirty="0" err="1" smtClean="0"/>
              <a:t>skrevet</a:t>
            </a:r>
            <a:r>
              <a:rPr lang="en-GB" sz="3200" dirty="0" smtClean="0"/>
              <a:t> </a:t>
            </a:r>
            <a:r>
              <a:rPr lang="en-GB" sz="3200" dirty="0" err="1" smtClean="0"/>
              <a:t>mhp</a:t>
            </a:r>
            <a:r>
              <a:rPr lang="en-GB" sz="3200" dirty="0" smtClean="0"/>
              <a:t> at </a:t>
            </a:r>
            <a:r>
              <a:rPr lang="en-GB" sz="3200" dirty="0" err="1" smtClean="0"/>
              <a:t>lære</a:t>
            </a:r>
            <a:r>
              <a:rPr lang="en-GB" sz="3200" dirty="0" smtClean="0"/>
              <a:t> sprog)</a:t>
            </a:r>
          </a:p>
          <a:p>
            <a:r>
              <a:rPr lang="en-GB" sz="3200" dirty="0" err="1" smtClean="0"/>
              <a:t>Underholder</a:t>
            </a:r>
            <a:r>
              <a:rPr lang="en-GB" sz="3200" dirty="0" smtClean="0"/>
              <a:t> </a:t>
            </a:r>
            <a:r>
              <a:rPr lang="en-GB" sz="3200" dirty="0" err="1" smtClean="0"/>
              <a:t>og</a:t>
            </a:r>
            <a:r>
              <a:rPr lang="en-GB" sz="3200" dirty="0" smtClean="0"/>
              <a:t> </a:t>
            </a:r>
            <a:r>
              <a:rPr lang="en-GB" sz="3200" dirty="0" err="1" smtClean="0"/>
              <a:t>motiverer</a:t>
            </a:r>
            <a:r>
              <a:rPr lang="en-GB" sz="3200" dirty="0" smtClean="0"/>
              <a:t> (</a:t>
            </a:r>
            <a:r>
              <a:rPr lang="en-GB" sz="3200" dirty="0" err="1" smtClean="0"/>
              <a:t>narrativer</a:t>
            </a:r>
            <a:r>
              <a:rPr lang="en-GB" sz="3200" dirty="0" smtClean="0"/>
              <a:t>)</a:t>
            </a:r>
          </a:p>
          <a:p>
            <a:r>
              <a:rPr lang="en-GB" sz="3200" dirty="0" err="1" smtClean="0"/>
              <a:t>Lægger</a:t>
            </a:r>
            <a:r>
              <a:rPr lang="en-GB" sz="3200" dirty="0" smtClean="0"/>
              <a:t> op </a:t>
            </a:r>
            <a:r>
              <a:rPr lang="en-GB" sz="3200" dirty="0" err="1" smtClean="0"/>
              <a:t>til</a:t>
            </a:r>
            <a:r>
              <a:rPr lang="en-GB" sz="3200" dirty="0" smtClean="0"/>
              <a:t> at </a:t>
            </a:r>
            <a:r>
              <a:rPr lang="en-GB" sz="3200" dirty="0" err="1" smtClean="0"/>
              <a:t>eleverne</a:t>
            </a:r>
            <a:r>
              <a:rPr lang="en-GB" sz="3200" dirty="0" smtClean="0"/>
              <a:t> </a:t>
            </a:r>
            <a:r>
              <a:rPr lang="en-GB" sz="3200" dirty="0" err="1" smtClean="0"/>
              <a:t>udsættes</a:t>
            </a:r>
            <a:r>
              <a:rPr lang="en-GB" sz="3200" dirty="0" smtClean="0"/>
              <a:t> for </a:t>
            </a:r>
            <a:r>
              <a:rPr lang="en-GB" sz="3200" dirty="0" err="1" smtClean="0"/>
              <a:t>sammenhængende</a:t>
            </a:r>
            <a:r>
              <a:rPr lang="en-GB" sz="3200" dirty="0" smtClean="0"/>
              <a:t> sprog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stedet</a:t>
            </a:r>
            <a:r>
              <a:rPr lang="en-GB" sz="3200" dirty="0" smtClean="0"/>
              <a:t> for </a:t>
            </a:r>
            <a:r>
              <a:rPr lang="en-GB" sz="3200" dirty="0" err="1" smtClean="0"/>
              <a:t>enkeltord</a:t>
            </a:r>
            <a:r>
              <a:rPr lang="en-GB" sz="3200" dirty="0" smtClean="0"/>
              <a:t> (</a:t>
            </a:r>
            <a:r>
              <a:rPr lang="en-GB" sz="3200" dirty="0" err="1" smtClean="0"/>
              <a:t>sætningsrammer</a:t>
            </a:r>
            <a:r>
              <a:rPr lang="en-GB" sz="3200" dirty="0" smtClean="0"/>
              <a:t>)</a:t>
            </a:r>
          </a:p>
          <a:p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801497"/>
            <a:ext cx="4896544" cy="6067456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Hvorfor</a:t>
            </a:r>
            <a:r>
              <a:rPr lang="en-GB" dirty="0" smtClean="0"/>
              <a:t> </a:t>
            </a:r>
            <a:r>
              <a:rPr lang="en-GB" dirty="0" err="1" smtClean="0"/>
              <a:t>billedbøger</a:t>
            </a:r>
            <a:r>
              <a:rPr lang="en-GB" dirty="0" smtClean="0"/>
              <a:t>? ii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52017"/>
            <a:ext cx="5554960" cy="3813287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Behøver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lange</a:t>
            </a:r>
            <a:r>
              <a:rPr lang="en-GB" dirty="0" smtClean="0"/>
              <a:t> </a:t>
            </a:r>
            <a:r>
              <a:rPr lang="en-GB" dirty="0" err="1" smtClean="0"/>
              <a:t>forklaringer</a:t>
            </a:r>
            <a:r>
              <a:rPr lang="en-GB" dirty="0" smtClean="0"/>
              <a:t>             (</a:t>
            </a:r>
            <a:r>
              <a:rPr lang="en-GB" dirty="0" err="1" smtClean="0"/>
              <a:t>eleverne</a:t>
            </a:r>
            <a:r>
              <a:rPr lang="en-GB" dirty="0" smtClean="0"/>
              <a:t> </a:t>
            </a:r>
            <a:r>
              <a:rPr lang="en-GB" dirty="0" err="1" smtClean="0"/>
              <a:t>kender</a:t>
            </a:r>
            <a:r>
              <a:rPr lang="en-GB" dirty="0" smtClean="0"/>
              <a:t> ‘</a:t>
            </a:r>
            <a:r>
              <a:rPr lang="en-GB" dirty="0" err="1" smtClean="0"/>
              <a:t>formatet</a:t>
            </a:r>
            <a:r>
              <a:rPr lang="en-GB" dirty="0" smtClean="0"/>
              <a:t>’)</a:t>
            </a:r>
          </a:p>
          <a:p>
            <a:r>
              <a:rPr lang="en-GB" dirty="0" err="1" smtClean="0"/>
              <a:t>Indeholder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 </a:t>
            </a:r>
            <a:r>
              <a:rPr lang="en-GB" dirty="0" err="1" smtClean="0"/>
              <a:t>mønstre</a:t>
            </a:r>
            <a:r>
              <a:rPr lang="en-GB" dirty="0" smtClean="0"/>
              <a:t> der </a:t>
            </a:r>
            <a:r>
              <a:rPr lang="en-GB" dirty="0" err="1" smtClean="0"/>
              <a:t>gentages</a:t>
            </a:r>
            <a:endParaRPr lang="en-GB" dirty="0" smtClean="0"/>
          </a:p>
          <a:p>
            <a:r>
              <a:rPr lang="en-GB" dirty="0" err="1" smtClean="0"/>
              <a:t>Støtter</a:t>
            </a:r>
            <a:r>
              <a:rPr lang="en-GB" dirty="0" smtClean="0"/>
              <a:t> </a:t>
            </a:r>
            <a:r>
              <a:rPr lang="en-GB" dirty="0" err="1" smtClean="0"/>
              <a:t>hukommelsen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forbindelse</a:t>
            </a:r>
            <a:r>
              <a:rPr lang="en-GB" dirty="0" smtClean="0"/>
              <a:t> med </a:t>
            </a:r>
            <a:r>
              <a:rPr lang="en-GB" dirty="0" err="1" smtClean="0"/>
              <a:t>ordforrådsopbygning</a:t>
            </a:r>
            <a:endParaRPr lang="en-GB" dirty="0" smtClean="0"/>
          </a:p>
          <a:p>
            <a:r>
              <a:rPr lang="en-GB" dirty="0" err="1" smtClean="0"/>
              <a:t>Lægger</a:t>
            </a:r>
            <a:r>
              <a:rPr lang="en-GB" dirty="0" smtClean="0"/>
              <a:t> op </a:t>
            </a:r>
            <a:r>
              <a:rPr lang="en-GB" dirty="0" err="1" smtClean="0"/>
              <a:t>til</a:t>
            </a:r>
            <a:r>
              <a:rPr lang="en-GB" dirty="0" smtClean="0"/>
              <a:t> at </a:t>
            </a:r>
            <a:r>
              <a:rPr lang="en-GB" dirty="0" err="1" smtClean="0"/>
              <a:t>arbejde</a:t>
            </a:r>
            <a:r>
              <a:rPr lang="en-GB" dirty="0" smtClean="0"/>
              <a:t> med </a:t>
            </a:r>
            <a:r>
              <a:rPr lang="en-GB" dirty="0" err="1" smtClean="0"/>
              <a:t>kultur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Hvorfor</a:t>
            </a:r>
            <a:r>
              <a:rPr lang="en-GB" dirty="0" smtClean="0"/>
              <a:t> </a:t>
            </a:r>
            <a:r>
              <a:rPr lang="en-GB" dirty="0" err="1" smtClean="0"/>
              <a:t>billedbøger</a:t>
            </a:r>
            <a:r>
              <a:rPr lang="en-GB" dirty="0" smtClean="0"/>
              <a:t>? iii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Billederne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understøtte</a:t>
            </a:r>
            <a:r>
              <a:rPr lang="en-GB" dirty="0" smtClean="0"/>
              <a:t> </a:t>
            </a:r>
            <a:r>
              <a:rPr lang="en-GB" dirty="0" err="1" smtClean="0"/>
              <a:t>teksten</a:t>
            </a:r>
            <a:endParaRPr lang="en-GB" dirty="0" smtClean="0"/>
          </a:p>
          <a:p>
            <a:r>
              <a:rPr lang="en-GB" dirty="0" err="1" smtClean="0"/>
              <a:t>Forstærke</a:t>
            </a:r>
            <a:r>
              <a:rPr lang="en-GB" dirty="0" smtClean="0"/>
              <a:t> </a:t>
            </a:r>
            <a:r>
              <a:rPr lang="en-GB" dirty="0" err="1" smtClean="0"/>
              <a:t>teksten</a:t>
            </a:r>
            <a:endParaRPr lang="en-GB" dirty="0" smtClean="0"/>
          </a:p>
          <a:p>
            <a:r>
              <a:rPr lang="en-GB" dirty="0" err="1" smtClean="0"/>
              <a:t>Modsige</a:t>
            </a:r>
            <a:r>
              <a:rPr lang="en-GB" dirty="0" smtClean="0"/>
              <a:t> </a:t>
            </a:r>
            <a:r>
              <a:rPr lang="en-GB" dirty="0" err="1" smtClean="0"/>
              <a:t>teksten</a:t>
            </a:r>
            <a:endParaRPr lang="en-GB" dirty="0" smtClean="0"/>
          </a:p>
          <a:p>
            <a:r>
              <a:rPr lang="en-GB" dirty="0" err="1" smtClean="0"/>
              <a:t>Komplementere</a:t>
            </a:r>
            <a:r>
              <a:rPr lang="en-GB" dirty="0" smtClean="0"/>
              <a:t> </a:t>
            </a:r>
            <a:r>
              <a:rPr lang="en-GB" dirty="0" err="1" smtClean="0"/>
              <a:t>teksten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5856"/>
          </a:xfrm>
        </p:spPr>
        <p:txBody>
          <a:bodyPr>
            <a:normAutofit/>
          </a:bodyPr>
          <a:lstStyle/>
          <a:p>
            <a:r>
              <a:rPr lang="en-GB" dirty="0" err="1" smtClean="0"/>
              <a:t>Forskellige</a:t>
            </a:r>
            <a:r>
              <a:rPr lang="en-GB" dirty="0" smtClean="0"/>
              <a:t> former for </a:t>
            </a:r>
            <a:r>
              <a:rPr lang="en-GB" dirty="0" err="1" smtClean="0"/>
              <a:t>læsning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57200" y="3248980"/>
            <a:ext cx="4040188" cy="287718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Fælles</a:t>
            </a:r>
            <a:r>
              <a:rPr lang="en-GB" dirty="0" smtClean="0"/>
              <a:t> </a:t>
            </a:r>
            <a:r>
              <a:rPr lang="en-GB" dirty="0" err="1" smtClean="0"/>
              <a:t>højtlæsning</a:t>
            </a:r>
            <a:endParaRPr lang="en-GB" dirty="0" smtClean="0"/>
          </a:p>
          <a:p>
            <a:r>
              <a:rPr lang="en-GB" dirty="0" err="1" smtClean="0"/>
              <a:t>Støttet</a:t>
            </a:r>
            <a:r>
              <a:rPr lang="en-GB" dirty="0" smtClean="0"/>
              <a:t> </a:t>
            </a:r>
            <a:r>
              <a:rPr lang="en-GB" dirty="0" err="1" smtClean="0"/>
              <a:t>læsning</a:t>
            </a:r>
            <a:endParaRPr lang="en-GB" dirty="0" smtClean="0"/>
          </a:p>
          <a:p>
            <a:r>
              <a:rPr lang="en-GB" dirty="0" err="1" smtClean="0"/>
              <a:t>Læsning</a:t>
            </a:r>
            <a:r>
              <a:rPr lang="en-GB" dirty="0" smtClean="0"/>
              <a:t> med ‘</a:t>
            </a:r>
            <a:r>
              <a:rPr lang="en-GB" dirty="0" err="1" smtClean="0"/>
              <a:t>fejl</a:t>
            </a:r>
            <a:r>
              <a:rPr lang="en-GB" dirty="0" smtClean="0"/>
              <a:t>’</a:t>
            </a:r>
          </a:p>
          <a:p>
            <a:r>
              <a:rPr lang="en-GB" dirty="0" err="1" smtClean="0"/>
              <a:t>Detaljeret</a:t>
            </a:r>
            <a:r>
              <a:rPr lang="en-GB" dirty="0" smtClean="0"/>
              <a:t> </a:t>
            </a:r>
            <a:r>
              <a:rPr lang="en-GB" dirty="0" err="1" smtClean="0"/>
              <a:t>læsning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ladsholder til indhold 7">
            <a:hlinkClick r:id="rId3" action="ppaction://hlinkfile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35112"/>
            <a:ext cx="3641555" cy="4875471"/>
          </a:xfrm>
        </p:spPr>
      </p:pic>
    </p:spTree>
    <p:extLst>
      <p:ext uri="{BB962C8B-B14F-4D97-AF65-F5344CB8AC3E}">
        <p14:creationId xmlns:p14="http://schemas.microsoft.com/office/powerpoint/2010/main" val="17606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to Learn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635080" cy="3951288"/>
          </a:xfrm>
        </p:spPr>
        <p:txBody>
          <a:bodyPr/>
          <a:lstStyle/>
          <a:p>
            <a:r>
              <a:rPr lang="en-GB" dirty="0" err="1" smtClean="0"/>
              <a:t>Australsk</a:t>
            </a:r>
            <a:r>
              <a:rPr lang="en-GB" dirty="0" smtClean="0"/>
              <a:t> </a:t>
            </a:r>
            <a:r>
              <a:rPr lang="en-GB" dirty="0" err="1" smtClean="0"/>
              <a:t>tilgang</a:t>
            </a:r>
            <a:endParaRPr lang="en-GB" dirty="0" smtClean="0"/>
          </a:p>
          <a:p>
            <a:r>
              <a:rPr lang="en-GB" dirty="0" err="1" smtClean="0"/>
              <a:t>En</a:t>
            </a:r>
            <a:r>
              <a:rPr lang="en-GB" dirty="0" smtClean="0"/>
              <a:t> del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genrepædagogikken</a:t>
            </a:r>
            <a:endParaRPr lang="en-GB" dirty="0" smtClean="0"/>
          </a:p>
          <a:p>
            <a:r>
              <a:rPr lang="en-GB" dirty="0" err="1" smtClean="0"/>
              <a:t>Stilladserer</a:t>
            </a:r>
            <a:r>
              <a:rPr lang="en-GB" dirty="0" smtClean="0"/>
              <a:t> </a:t>
            </a:r>
            <a:r>
              <a:rPr lang="en-GB" dirty="0" err="1" smtClean="0"/>
              <a:t>læsning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et </a:t>
            </a:r>
            <a:r>
              <a:rPr lang="en-GB" dirty="0" err="1" smtClean="0"/>
              <a:t>helhedsperspektiv</a:t>
            </a:r>
            <a:endParaRPr lang="en-GB" dirty="0" smtClean="0"/>
          </a:p>
          <a:p>
            <a:r>
              <a:rPr lang="en-GB" dirty="0" smtClean="0"/>
              <a:t>Giver </a:t>
            </a:r>
            <a:r>
              <a:rPr lang="en-GB" dirty="0" err="1" smtClean="0"/>
              <a:t>adgang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historier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svære</a:t>
            </a:r>
            <a:r>
              <a:rPr lang="en-GB" dirty="0" smtClean="0"/>
              <a:t> </a:t>
            </a:r>
            <a:r>
              <a:rPr lang="en-GB" dirty="0" err="1" smtClean="0"/>
              <a:t>tekster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DAFF-ADE9-46B6-9053-CD7DFA2C460F}" type="datetime1">
              <a:rPr lang="en-GB" smtClean="0"/>
              <a:t>20/03/2017</a:t>
            </a:fld>
            <a:endParaRPr lang="en-GB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5258105516597"/>
</p:tagLst>
</file>

<file path=ppt/theme/theme1.xml><?xml version="1.0" encoding="utf-8"?>
<a:theme xmlns:a="http://schemas.openxmlformats.org/drawingml/2006/main" name="Metropol Videncentre og ressourceenheder">
  <a:themeElements>
    <a:clrScheme name="Metropol Læring">
      <a:dk1>
        <a:srgbClr val="000000"/>
      </a:dk1>
      <a:lt1>
        <a:srgbClr val="FFFFFF"/>
      </a:lt1>
      <a:dk2>
        <a:srgbClr val="E8E4DC"/>
      </a:dk2>
      <a:lt2>
        <a:srgbClr val="192337"/>
      </a:lt2>
      <a:accent1>
        <a:srgbClr val="053E64"/>
      </a:accent1>
      <a:accent2>
        <a:srgbClr val="00A1C1"/>
      </a:accent2>
      <a:accent3>
        <a:srgbClr val="7FD0E0"/>
      </a:accent3>
      <a:accent4>
        <a:srgbClr val="0E6E6B"/>
      </a:accent4>
      <a:accent5>
        <a:srgbClr val="1338A1"/>
      </a:accent5>
      <a:accent6>
        <a:srgbClr val="D0296C"/>
      </a:accent6>
      <a:hlink>
        <a:srgbClr val="0000FF"/>
      </a:hlink>
      <a:folHlink>
        <a:srgbClr val="800080"/>
      </a:folHlink>
    </a:clrScheme>
    <a:fontScheme name="Arial - Metrop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b="1" noProof="0" dirty="0" smtClean="0">
            <a:solidFill>
              <a:schemeClr val="bg1"/>
            </a:solidFill>
            <a:latin typeface="Arial Bold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Skærmshow (4:3)</PresentationFormat>
  <Paragraphs>87</Paragraphs>
  <Slides>14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Bold</vt:lpstr>
      <vt:lpstr>Calibri</vt:lpstr>
      <vt:lpstr>Wingdings</vt:lpstr>
      <vt:lpstr>Metropol Videncentre og ressourceenheder</vt:lpstr>
      <vt:lpstr>Billedbøger i begynder-undervisningen i engelsk</vt:lpstr>
      <vt:lpstr>Literacy for begyndere</vt:lpstr>
      <vt:lpstr>Udfordringer </vt:lpstr>
      <vt:lpstr>Hvorfor billedbøger? </vt:lpstr>
      <vt:lpstr>PowerPoint-præsentation</vt:lpstr>
      <vt:lpstr>Hvorfor billedbøger? ii</vt:lpstr>
      <vt:lpstr>Hvorfor billedbøger? iii</vt:lpstr>
      <vt:lpstr>Hvordan?</vt:lpstr>
      <vt:lpstr>Reading to Learn</vt:lpstr>
      <vt:lpstr>Hvordan? ii</vt:lpstr>
      <vt:lpstr>Hvordan?iii</vt:lpstr>
      <vt:lpstr>Hvordan? iiii</vt:lpstr>
      <vt:lpstr>Husk!</vt:lpstr>
      <vt:lpstr>Eksempler på gode billedbøger til indskolingen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2016-09-15T08:26:02Z</dcterms:created>
  <dcterms:modified xsi:type="dcterms:W3CDTF">2017-03-20T09:02:37Z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{"635652196608044856:636095244804291607":[{"dependencyType":"DataSource","dependencyId":":","dependencyVersion":null},{"dependencyType":"DataSource","dependencyId":":","dependencyVersion":null},{"dependencyType":"DataSource","dependencyId":":","dependency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ncyId":":","dependencyVersion":null}],"635652196608044856:635756574569242439":[],"635652196608044856:636095244612782308":[],"635652196608044856:636095244612782309":[],"635652196608044856:636095244663730582":[],"635652196608044856:636095250881164653":[]}</vt:lpwstr>
  </property>
  <property fmtid="{D5CDD505-2E9C-101B-9397-08002B2CF9AE}" pid="6" name="CustomerId">
    <vt:lpwstr>phmetropol</vt:lpwstr>
  </property>
  <property fmtid="{D5CDD505-2E9C-101B-9397-08002B2CF9AE}" pid="7" name="TemplateId">
    <vt:lpwstr>636095258093797858</vt:lpwstr>
  </property>
  <property fmtid="{D5CDD505-2E9C-101B-9397-08002B2CF9AE}" pid="8" name="UserProfileId">
    <vt:lpwstr>636207539820612057</vt:lpwstr>
  </property>
</Properties>
</file>