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57" r:id="rId4"/>
    <p:sldId id="260" r:id="rId5"/>
    <p:sldId id="259" r:id="rId6"/>
    <p:sldId id="258" r:id="rId7"/>
    <p:sldId id="261" r:id="rId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a-DK" smtClean="0"/>
              <a:t>Klik for at redigere i master</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en-US" dirty="0"/>
          </a:p>
        </p:txBody>
      </p:sp>
      <p:sp>
        <p:nvSpPr>
          <p:cNvPr id="4" name="Date Placeholder 3"/>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5" name="Footer Placeholder 4"/>
          <p:cNvSpPr>
            <a:spLocks noGrp="1"/>
          </p:cNvSpPr>
          <p:nvPr>
            <p:ph type="ftr" sz="quarter" idx="11"/>
          </p:nvPr>
        </p:nvSpPr>
        <p:spPr/>
        <p:txBody>
          <a:bodyPr/>
          <a:lstStyle/>
          <a:p>
            <a:endParaRPr lang="da-DK"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1729427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a-DK" smtClean="0"/>
              <a:t>Klik for at redigere i master</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Date Placeholder 3"/>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5" name="Footer Placeholder 4"/>
          <p:cNvSpPr>
            <a:spLocks noGrp="1"/>
          </p:cNvSpPr>
          <p:nvPr>
            <p:ph type="ftr" sz="quarter" idx="11"/>
          </p:nvPr>
        </p:nvSpPr>
        <p:spPr/>
        <p:txBody>
          <a:bodyPr/>
          <a:lstStyle/>
          <a:p>
            <a:endParaRPr lang="da-DK"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3964213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smtClean="0"/>
              <a:t>Klik for at redigere i master</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smtClean="0"/>
              <a:t>Klik for at redigere i master</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Date Placeholder 3"/>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5" name="Footer Placeholder 4"/>
          <p:cNvSpPr>
            <a:spLocks noGrp="1"/>
          </p:cNvSpPr>
          <p:nvPr>
            <p:ph type="ftr" sz="quarter" idx="11"/>
          </p:nvPr>
        </p:nvSpPr>
        <p:spPr/>
        <p:txBody>
          <a:bodyPr/>
          <a:lstStyle/>
          <a:p>
            <a:endParaRPr lang="da-DK"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263D09-B374-4BD6-88BA-547C470A093B}" type="slidenum">
              <a:rPr lang="da-DK" smtClean="0"/>
              <a:t>‹nr.›</a:t>
            </a:fld>
            <a:endParaRPr lang="da-DK"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9610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a-DK" smtClean="0"/>
              <a:t>Klik for at redigere i master</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smtClean="0"/>
              <a:t>Klik for at redigere i master</a:t>
            </a:r>
          </a:p>
        </p:txBody>
      </p:sp>
      <p:sp>
        <p:nvSpPr>
          <p:cNvPr id="5" name="Date Placeholder 4"/>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6" name="Footer Placeholder 5"/>
          <p:cNvSpPr>
            <a:spLocks noGrp="1"/>
          </p:cNvSpPr>
          <p:nvPr>
            <p:ph type="ftr" sz="quarter" idx="11"/>
          </p:nvPr>
        </p:nvSpPr>
        <p:spPr/>
        <p:txBody>
          <a:bodyPr/>
          <a:lstStyle/>
          <a:p>
            <a:endParaRPr lang="da-DK"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1403452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smtClean="0"/>
              <a:t>Klik for at redigere i master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smtClean="0"/>
              <a:t>Klik for at redigere i master</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smtClean="0"/>
              <a:t>Klik for at redigere i master</a:t>
            </a:r>
          </a:p>
        </p:txBody>
      </p:sp>
      <p:sp>
        <p:nvSpPr>
          <p:cNvPr id="5" name="Date Placeholder 4"/>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6" name="Footer Placeholder 5"/>
          <p:cNvSpPr>
            <a:spLocks noGrp="1"/>
          </p:cNvSpPr>
          <p:nvPr>
            <p:ph type="ftr" sz="quarter" idx="11"/>
          </p:nvPr>
        </p:nvSpPr>
        <p:spPr/>
        <p:txBody>
          <a:bodyPr/>
          <a:lstStyle/>
          <a:p>
            <a:endParaRPr lang="da-DK"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263D09-B374-4BD6-88BA-547C470A093B}" type="slidenum">
              <a:rPr lang="da-DK" smtClean="0"/>
              <a:t>‹nr.›</a:t>
            </a:fld>
            <a:endParaRPr lang="da-DK"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6932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a-DK" smtClean="0"/>
              <a:t>Klik for at redigere i master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smtClean="0"/>
              <a:t>Klik for at redigere i master</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smtClean="0"/>
              <a:t>Klik for at redigere i master</a:t>
            </a:r>
          </a:p>
        </p:txBody>
      </p:sp>
      <p:sp>
        <p:nvSpPr>
          <p:cNvPr id="5" name="Date Placeholder 4"/>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6" name="Footer Placeholder 5"/>
          <p:cNvSpPr>
            <a:spLocks noGrp="1"/>
          </p:cNvSpPr>
          <p:nvPr>
            <p:ph type="ftr" sz="quarter" idx="11"/>
          </p:nvPr>
        </p:nvSpPr>
        <p:spPr/>
        <p:txBody>
          <a:bodyPr/>
          <a:lstStyle/>
          <a:p>
            <a:endParaRPr lang="da-DK"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13665767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dirty="0"/>
          </a:p>
        </p:txBody>
      </p:sp>
      <p:sp>
        <p:nvSpPr>
          <p:cNvPr id="3" name="Vertical Text Placeholder 2"/>
          <p:cNvSpPr>
            <a:spLocks noGrp="1"/>
          </p:cNvSpPr>
          <p:nvPr>
            <p:ph type="body" orient="vert" idx="1"/>
          </p:nvPr>
        </p:nvSpPr>
        <p:spPr/>
        <p:txBody>
          <a:bodyPr vert="eaVert" ancho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5" name="Footer Placeholder 4"/>
          <p:cNvSpPr>
            <a:spLocks noGrp="1"/>
          </p:cNvSpPr>
          <p:nvPr>
            <p:ph type="ftr" sz="quarter" idx="11"/>
          </p:nvPr>
        </p:nvSpPr>
        <p:spPr/>
        <p:txBody>
          <a:bodyPr/>
          <a:lstStyle/>
          <a:p>
            <a:endParaRPr lang="da-DK"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2801364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a-DK" smtClean="0"/>
              <a:t>Klik for at redigere i master</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5" name="Footer Placeholder 4"/>
          <p:cNvSpPr>
            <a:spLocks noGrp="1"/>
          </p:cNvSpPr>
          <p:nvPr>
            <p:ph type="ftr" sz="quarter" idx="11"/>
          </p:nvPr>
        </p:nvSpPr>
        <p:spPr/>
        <p:txBody>
          <a:bodyPr/>
          <a:lstStyle/>
          <a:p>
            <a:endParaRPr lang="da-DK"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355666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a-DK" smtClean="0"/>
              <a:t>Klik for at redigere i master</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5" name="Footer Placeholder 4"/>
          <p:cNvSpPr>
            <a:spLocks noGrp="1"/>
          </p:cNvSpPr>
          <p:nvPr>
            <p:ph type="ftr" sz="quarter" idx="11"/>
          </p:nvPr>
        </p:nvSpPr>
        <p:spPr/>
        <p:txBody>
          <a:bodyPr/>
          <a:lstStyle/>
          <a:p>
            <a:endParaRPr lang="da-DK"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3170486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a-DK" smtClean="0"/>
              <a:t>Klik for at redigere i master</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Date Placeholder 3"/>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5" name="Footer Placeholder 4"/>
          <p:cNvSpPr>
            <a:spLocks noGrp="1"/>
          </p:cNvSpPr>
          <p:nvPr>
            <p:ph type="ftr" sz="quarter" idx="11"/>
          </p:nvPr>
        </p:nvSpPr>
        <p:spPr/>
        <p:txBody>
          <a:bodyPr/>
          <a:lstStyle/>
          <a:p>
            <a:endParaRPr lang="da-DK"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3546696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smtClean="0"/>
              <a:t>Klik for at redigere i master</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5" name="Date Placeholder 4"/>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6" name="Footer Placeholder 5"/>
          <p:cNvSpPr>
            <a:spLocks noGrp="1"/>
          </p:cNvSpPr>
          <p:nvPr>
            <p:ph type="ftr" sz="quarter" idx="11"/>
          </p:nvPr>
        </p:nvSpPr>
        <p:spPr/>
        <p:txBody>
          <a:bodyPr/>
          <a:lstStyle/>
          <a:p>
            <a:endParaRPr lang="da-DK"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1473491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smtClean="0"/>
              <a:t>Klik for at redigere i master</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7" name="Date Placeholder 6"/>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8" name="Footer Placeholder 7"/>
          <p:cNvSpPr>
            <a:spLocks noGrp="1"/>
          </p:cNvSpPr>
          <p:nvPr>
            <p:ph type="ftr" sz="quarter" idx="11"/>
          </p:nvPr>
        </p:nvSpPr>
        <p:spPr/>
        <p:txBody>
          <a:bodyPr/>
          <a:lstStyle/>
          <a:p>
            <a:endParaRPr lang="da-DK"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1535245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dirty="0"/>
          </a:p>
        </p:txBody>
      </p:sp>
      <p:sp>
        <p:nvSpPr>
          <p:cNvPr id="3" name="Date Placeholder 2"/>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4" name="Footer Placeholder 3"/>
          <p:cNvSpPr>
            <a:spLocks noGrp="1"/>
          </p:cNvSpPr>
          <p:nvPr>
            <p:ph type="ftr" sz="quarter" idx="11"/>
          </p:nvPr>
        </p:nvSpPr>
        <p:spPr/>
        <p:txBody>
          <a:bodyPr/>
          <a:lstStyle/>
          <a:p>
            <a:endParaRPr lang="da-DK"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3140445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3" name="Footer Placeholder 2"/>
          <p:cNvSpPr>
            <a:spLocks noGrp="1"/>
          </p:cNvSpPr>
          <p:nvPr>
            <p:ph type="ftr" sz="quarter" idx="11"/>
          </p:nvPr>
        </p:nvSpPr>
        <p:spPr/>
        <p:txBody>
          <a:bodyPr/>
          <a:lstStyle/>
          <a:p>
            <a:endParaRPr lang="da-DK"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3941299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a-DK" smtClean="0"/>
              <a:t>Klik for at redigere i master</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Date Placeholder 4"/>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6" name="Footer Placeholder 5"/>
          <p:cNvSpPr>
            <a:spLocks noGrp="1"/>
          </p:cNvSpPr>
          <p:nvPr>
            <p:ph type="ftr" sz="quarter" idx="11"/>
          </p:nvPr>
        </p:nvSpPr>
        <p:spPr/>
        <p:txBody>
          <a:bodyPr/>
          <a:lstStyle/>
          <a:p>
            <a:endParaRPr lang="da-DK"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1075787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a-DK" smtClean="0"/>
              <a:t>Klik for at redigere i master</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smtClean="0"/>
              <a:t>Klik på ikonet for at tilføje et billede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Date Placeholder 4"/>
          <p:cNvSpPr>
            <a:spLocks noGrp="1"/>
          </p:cNvSpPr>
          <p:nvPr>
            <p:ph type="dt" sz="half" idx="10"/>
          </p:nvPr>
        </p:nvSpPr>
        <p:spPr/>
        <p:txBody>
          <a:bodyPr/>
          <a:lstStyle/>
          <a:p>
            <a:fld id="{EDB964E2-F1AB-4B9A-BAD7-152F01963F7A}" type="datetimeFigureOut">
              <a:rPr lang="da-DK" smtClean="0"/>
              <a:t>16-03-2017</a:t>
            </a:fld>
            <a:endParaRPr lang="da-DK" dirty="0"/>
          </a:p>
        </p:txBody>
      </p:sp>
      <p:sp>
        <p:nvSpPr>
          <p:cNvPr id="6" name="Footer Placeholder 5"/>
          <p:cNvSpPr>
            <a:spLocks noGrp="1"/>
          </p:cNvSpPr>
          <p:nvPr>
            <p:ph type="ftr" sz="quarter" idx="11"/>
          </p:nvPr>
        </p:nvSpPr>
        <p:spPr/>
        <p:txBody>
          <a:bodyPr/>
          <a:lstStyle/>
          <a:p>
            <a:endParaRPr lang="da-DK"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263D09-B374-4BD6-88BA-547C470A093B}" type="slidenum">
              <a:rPr lang="da-DK" smtClean="0"/>
              <a:t>‹nr.›</a:t>
            </a:fld>
            <a:endParaRPr lang="da-DK" dirty="0"/>
          </a:p>
        </p:txBody>
      </p:sp>
    </p:spTree>
    <p:extLst>
      <p:ext uri="{BB962C8B-B14F-4D97-AF65-F5344CB8AC3E}">
        <p14:creationId xmlns:p14="http://schemas.microsoft.com/office/powerpoint/2010/main" val="2783097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a-DK" smtClean="0"/>
              <a:t>Klik for at redigere i master</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DB964E2-F1AB-4B9A-BAD7-152F01963F7A}" type="datetimeFigureOut">
              <a:rPr lang="da-DK" smtClean="0"/>
              <a:t>16-03-2017</a:t>
            </a:fld>
            <a:endParaRPr lang="da-DK"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a-DK"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B263D09-B374-4BD6-88BA-547C470A093B}" type="slidenum">
              <a:rPr lang="da-DK" smtClean="0"/>
              <a:t>‹nr.›</a:t>
            </a:fld>
            <a:endParaRPr lang="da-DK" dirty="0"/>
          </a:p>
        </p:txBody>
      </p:sp>
    </p:spTree>
    <p:extLst>
      <p:ext uri="{BB962C8B-B14F-4D97-AF65-F5344CB8AC3E}">
        <p14:creationId xmlns:p14="http://schemas.microsoft.com/office/powerpoint/2010/main" val="11161889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emu.dk/sites/default/files/L%C3%A6seplan%20for%20faget%20fransk_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wg2SsP9L0XY&amp;feature=youtu.b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Tidlig sprogstart i skolen-</a:t>
            </a:r>
            <a:br>
              <a:rPr lang="da-DK" dirty="0" smtClean="0"/>
            </a:br>
            <a:r>
              <a:rPr lang="da-DK" sz="2400" dirty="0">
                <a:solidFill>
                  <a:srgbClr val="262626"/>
                </a:solidFill>
                <a:latin typeface="Century Gothic" panose="020B0502020202020204" pitchFamily="34" charset="0"/>
              </a:rPr>
              <a:t>oplæg </a:t>
            </a:r>
            <a:r>
              <a:rPr lang="da-DK" sz="2400" dirty="0" smtClean="0">
                <a:solidFill>
                  <a:srgbClr val="262626"/>
                </a:solidFill>
                <a:latin typeface="Century Gothic" panose="020B0502020202020204" pitchFamily="34" charset="0"/>
              </a:rPr>
              <a:t>ved bogreception d. 14./3. 2017</a:t>
            </a:r>
            <a:endParaRPr lang="da-DK" sz="2400" dirty="0"/>
          </a:p>
        </p:txBody>
      </p:sp>
      <p:sp>
        <p:nvSpPr>
          <p:cNvPr id="3" name="Pladsholder til indhold 2"/>
          <p:cNvSpPr>
            <a:spLocks noGrp="1"/>
          </p:cNvSpPr>
          <p:nvPr>
            <p:ph idx="1"/>
          </p:nvPr>
        </p:nvSpPr>
        <p:spPr/>
        <p:txBody>
          <a:bodyPr>
            <a:normAutofit fontScale="62500" lnSpcReduction="20000"/>
          </a:bodyPr>
          <a:lstStyle/>
          <a:p>
            <a:endParaRPr lang="da-DK" dirty="0" smtClean="0"/>
          </a:p>
          <a:p>
            <a:pPr marL="0" indent="0">
              <a:buNone/>
            </a:pPr>
            <a:r>
              <a:rPr lang="da-DK" sz="3200" dirty="0" smtClean="0"/>
              <a:t>Oplæg med afsæt i bogens kapitler 6 og 7: </a:t>
            </a:r>
            <a:endParaRPr lang="da-DK" dirty="0" smtClean="0"/>
          </a:p>
          <a:p>
            <a:pPr marL="0" indent="0">
              <a:buNone/>
            </a:pPr>
            <a:endParaRPr lang="da-DK" dirty="0"/>
          </a:p>
          <a:p>
            <a:pPr marL="0" indent="0">
              <a:buNone/>
            </a:pPr>
            <a:endParaRPr lang="da-DK" dirty="0" smtClean="0"/>
          </a:p>
          <a:p>
            <a:r>
              <a:rPr lang="da-DK" sz="3200" dirty="0" smtClean="0"/>
              <a:t>”At lære sprog gennem fortællinger, film, musik </a:t>
            </a:r>
          </a:p>
          <a:p>
            <a:pPr marL="0" indent="0">
              <a:buNone/>
            </a:pPr>
            <a:r>
              <a:rPr lang="da-DK" sz="3200" dirty="0" smtClean="0"/>
              <a:t>       og digitale læremidler”</a:t>
            </a:r>
          </a:p>
          <a:p>
            <a:r>
              <a:rPr lang="da-DK" sz="3200" dirty="0" smtClean="0"/>
              <a:t>”Flersproget og flerkulturel didaktik, interkulturel </a:t>
            </a:r>
          </a:p>
          <a:p>
            <a:pPr marL="0" indent="0">
              <a:buNone/>
            </a:pPr>
            <a:r>
              <a:rPr lang="da-DK" sz="3200" dirty="0" smtClean="0"/>
              <a:t>       undervisning og læring”</a:t>
            </a:r>
            <a:endParaRPr lang="da-DK" sz="3200" dirty="0"/>
          </a:p>
          <a:p>
            <a:pPr marL="0" indent="0">
              <a:buNone/>
            </a:pPr>
            <a:endParaRPr lang="da-DK" dirty="0" smtClean="0"/>
          </a:p>
          <a:p>
            <a:endParaRPr lang="da-DK" dirty="0"/>
          </a:p>
          <a:p>
            <a:pPr marL="0" indent="0">
              <a:buNone/>
            </a:pPr>
            <a:r>
              <a:rPr lang="da-DK" sz="2900" dirty="0" smtClean="0">
                <a:solidFill>
                  <a:srgbClr val="262626"/>
                </a:solidFill>
                <a:latin typeface="Century Gothic" panose="020B0502020202020204" pitchFamily="34" charset="0"/>
                <a:ea typeface="+mj-ea"/>
                <a:cs typeface="+mj-cs"/>
              </a:rPr>
              <a:t>Oplæg </a:t>
            </a:r>
            <a:r>
              <a:rPr lang="da-DK" sz="2900" dirty="0">
                <a:solidFill>
                  <a:srgbClr val="262626"/>
                </a:solidFill>
                <a:latin typeface="Century Gothic" panose="020B0502020202020204" pitchFamily="34" charset="0"/>
                <a:ea typeface="+mj-ea"/>
                <a:cs typeface="+mj-cs"/>
              </a:rPr>
              <a:t>ved </a:t>
            </a:r>
            <a:r>
              <a:rPr lang="da-DK" sz="2900" dirty="0" err="1">
                <a:solidFill>
                  <a:srgbClr val="262626"/>
                </a:solidFill>
                <a:latin typeface="Century Gothic" panose="020B0502020202020204" pitchFamily="34" charset="0"/>
                <a:ea typeface="+mj-ea"/>
                <a:cs typeface="+mj-cs"/>
              </a:rPr>
              <a:t>lektor,ph.d</a:t>
            </a:r>
            <a:r>
              <a:rPr lang="da-DK" sz="2900" dirty="0">
                <a:solidFill>
                  <a:srgbClr val="262626"/>
                </a:solidFill>
                <a:latin typeface="Century Gothic" panose="020B0502020202020204" pitchFamily="34" charset="0"/>
                <a:ea typeface="+mj-ea"/>
                <a:cs typeface="+mj-cs"/>
              </a:rPr>
              <a:t>. i </a:t>
            </a:r>
            <a:r>
              <a:rPr lang="da-DK" sz="2900" dirty="0" smtClean="0">
                <a:solidFill>
                  <a:srgbClr val="262626"/>
                </a:solidFill>
                <a:latin typeface="Century Gothic" panose="020B0502020202020204" pitchFamily="34" charset="0"/>
                <a:ea typeface="+mj-ea"/>
                <a:cs typeface="+mj-cs"/>
              </a:rPr>
              <a:t>Professionshøjskolen UCC, Læreruddannelsen Campus Carlsberg Annette Søndergaard Gregersen</a:t>
            </a:r>
            <a:endParaRPr lang="da-DK" sz="2900" dirty="0"/>
          </a:p>
        </p:txBody>
      </p:sp>
      <p:pic>
        <p:nvPicPr>
          <p:cNvPr id="4" name="Billed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13862" y="1264555"/>
            <a:ext cx="2190750" cy="3086100"/>
          </a:xfrm>
          <a:prstGeom prst="rect">
            <a:avLst/>
          </a:prstGeom>
        </p:spPr>
      </p:pic>
    </p:spTree>
    <p:extLst>
      <p:ext uri="{BB962C8B-B14F-4D97-AF65-F5344CB8AC3E}">
        <p14:creationId xmlns:p14="http://schemas.microsoft.com/office/powerpoint/2010/main" val="1327590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589213" y="1274164"/>
            <a:ext cx="8915399" cy="3503217"/>
          </a:xfrm>
        </p:spPr>
        <p:txBody>
          <a:bodyPr>
            <a:normAutofit fontScale="90000"/>
          </a:bodyPr>
          <a:lstStyle/>
          <a:p>
            <a:r>
              <a:rPr lang="da-DK" sz="6700" dirty="0" smtClean="0"/>
              <a:t>Tidlig sprogstart i skolen</a:t>
            </a:r>
            <a:r>
              <a:rPr lang="da-DK" dirty="0" smtClean="0"/>
              <a:t/>
            </a:r>
            <a:br>
              <a:rPr lang="da-DK" dirty="0" smtClean="0"/>
            </a:br>
            <a:r>
              <a:rPr lang="da-DK" dirty="0"/>
              <a:t/>
            </a:r>
            <a:br>
              <a:rPr lang="da-DK" dirty="0"/>
            </a:br>
            <a:r>
              <a:rPr lang="da-DK" sz="4400" dirty="0" smtClean="0"/>
              <a:t>Sprog er den bedste</a:t>
            </a:r>
            <a:br>
              <a:rPr lang="da-DK" sz="4400" dirty="0" smtClean="0"/>
            </a:br>
            <a:r>
              <a:rPr lang="da-DK" sz="4400" dirty="0" smtClean="0"/>
              <a:t>gave, man kan give </a:t>
            </a:r>
            <a:br>
              <a:rPr lang="da-DK" sz="4400" dirty="0" smtClean="0"/>
            </a:br>
            <a:r>
              <a:rPr lang="da-DK" sz="4400" dirty="0" smtClean="0"/>
              <a:t>sine børn </a:t>
            </a:r>
            <a:r>
              <a:rPr lang="da-DK" sz="2000" dirty="0" smtClean="0"/>
              <a:t>(frit citeret Knud Romer, anvendt i</a:t>
            </a:r>
            <a:br>
              <a:rPr lang="da-DK" sz="2000" dirty="0" smtClean="0"/>
            </a:br>
            <a:r>
              <a:rPr lang="da-DK" sz="2000" dirty="0" smtClean="0"/>
              <a:t>artikel med samme overskrift i ”Sproglæreren” 2/2013/</a:t>
            </a:r>
            <a:br>
              <a:rPr lang="da-DK" sz="2000" dirty="0" smtClean="0"/>
            </a:br>
            <a:r>
              <a:rPr lang="da-DK" sz="2000" dirty="0" smtClean="0"/>
              <a:t>Gregersen) </a:t>
            </a:r>
            <a:r>
              <a:rPr lang="da-DK" dirty="0" smtClean="0"/>
              <a:t/>
            </a:r>
            <a:br>
              <a:rPr lang="da-DK" dirty="0" smtClean="0"/>
            </a:br>
            <a:endParaRPr lang="da-DK" dirty="0"/>
          </a:p>
        </p:txBody>
      </p:sp>
      <p:sp>
        <p:nvSpPr>
          <p:cNvPr id="3" name="Undertitel 2"/>
          <p:cNvSpPr>
            <a:spLocks noGrp="1"/>
          </p:cNvSpPr>
          <p:nvPr>
            <p:ph type="subTitle" idx="1"/>
          </p:nvPr>
        </p:nvSpPr>
        <p:spPr/>
        <p:txBody>
          <a:bodyPr/>
          <a:lstStyle/>
          <a:p>
            <a:r>
              <a:rPr lang="da-DK" dirty="0" smtClean="0"/>
              <a:t>En vigtig forudsætning for at undervisning i begyndersprog kan udvikle sig, er nemlig at teorier, diskurser, holdninger, praksisser og ”det man plejer”, hele tiden bliver udfordret og prøvet af ( Kirkebæk og Lund 2014).</a:t>
            </a:r>
            <a:endParaRPr lang="da-DK" dirty="0"/>
          </a:p>
        </p:txBody>
      </p:sp>
      <p:pic>
        <p:nvPicPr>
          <p:cNvPr id="4" name="Billed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13862" y="1428657"/>
            <a:ext cx="2190750" cy="3086100"/>
          </a:xfrm>
          <a:prstGeom prst="rect">
            <a:avLst/>
          </a:prstGeom>
        </p:spPr>
      </p:pic>
      <p:pic>
        <p:nvPicPr>
          <p:cNvPr id="5" name="Billed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6262" y="1581057"/>
            <a:ext cx="2190750" cy="3086100"/>
          </a:xfrm>
          <a:prstGeom prst="rect">
            <a:avLst/>
          </a:prstGeom>
        </p:spPr>
      </p:pic>
    </p:spTree>
    <p:extLst>
      <p:ext uri="{BB962C8B-B14F-4D97-AF65-F5344CB8AC3E}">
        <p14:creationId xmlns:p14="http://schemas.microsoft.com/office/powerpoint/2010/main" val="1522006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
            </a:r>
            <a:br>
              <a:rPr lang="da-DK" dirty="0" smtClean="0"/>
            </a:br>
            <a:r>
              <a:rPr lang="da-DK" dirty="0" smtClean="0"/>
              <a:t>To udvalgte praksisanbefalinger:</a:t>
            </a:r>
            <a:endParaRPr lang="da-DK" dirty="0"/>
          </a:p>
        </p:txBody>
      </p:sp>
      <p:sp>
        <p:nvSpPr>
          <p:cNvPr id="3" name="Pladsholder til indhold 2"/>
          <p:cNvSpPr>
            <a:spLocks noGrp="1"/>
          </p:cNvSpPr>
          <p:nvPr>
            <p:ph idx="1"/>
          </p:nvPr>
        </p:nvSpPr>
        <p:spPr/>
        <p:txBody>
          <a:bodyPr/>
          <a:lstStyle/>
          <a:p>
            <a:endParaRPr lang="da-DK" dirty="0" smtClean="0"/>
          </a:p>
          <a:p>
            <a:r>
              <a:rPr lang="da-DK" b="1" dirty="0" smtClean="0"/>
              <a:t>7. Byg på barnets veje til læring: imitation, leg og </a:t>
            </a:r>
            <a:r>
              <a:rPr lang="da-DK" b="1" dirty="0" err="1" smtClean="0"/>
              <a:t>narration</a:t>
            </a:r>
            <a:endParaRPr lang="da-DK" b="1" dirty="0" smtClean="0"/>
          </a:p>
          <a:p>
            <a:pPr marL="0" indent="0">
              <a:buNone/>
            </a:pPr>
            <a:r>
              <a:rPr lang="da-DK" i="1" dirty="0" smtClean="0"/>
              <a:t>”Målet for undervisningen i begyndersprog bør derfor i stedet være at eleverne fra begyndelsen får opbygget et lille, velfungerende kommunikativt basissprog, som de kan bruge til autentiske formål og gradvist gøre mere komplekst og nuanceret” </a:t>
            </a:r>
            <a:r>
              <a:rPr lang="da-DK" dirty="0" smtClean="0"/>
              <a:t>( Kirkebæk og Lund, 2014).</a:t>
            </a:r>
          </a:p>
          <a:p>
            <a:pPr marL="0" indent="0">
              <a:buNone/>
            </a:pPr>
            <a:r>
              <a:rPr lang="da-DK" dirty="0"/>
              <a:t>Lærer Mette Østergaard er ikke i tvivl om, at det er en god ide at starte med andet </a:t>
            </a:r>
            <a:r>
              <a:rPr lang="da-DK" dirty="0" smtClean="0"/>
              <a:t>fremmedsprog </a:t>
            </a:r>
            <a:r>
              <a:rPr lang="da-DK" dirty="0"/>
              <a:t>allerede i 5. klasse</a:t>
            </a:r>
            <a:r>
              <a:rPr lang="da-DK" dirty="0" smtClean="0"/>
              <a:t>. </a:t>
            </a:r>
            <a:r>
              <a:rPr lang="da-DK" i="1" dirty="0" smtClean="0"/>
              <a:t>”Der </a:t>
            </a:r>
            <a:r>
              <a:rPr lang="da-DK" i="1" dirty="0"/>
              <a:t>er stor forskel på, hvad de kan, når de er begyndt tidligt. De kan tale sammen meget tidligere. I 5. klasse har de ikke nogen hæmninger, de siger bare noget. Det er langt sværere at få dem til, hvis man først starter i 7</a:t>
            </a:r>
            <a:r>
              <a:rPr lang="da-DK" i="1" dirty="0" smtClean="0"/>
              <a:t>.” </a:t>
            </a:r>
            <a:r>
              <a:rPr lang="da-DK" dirty="0" smtClean="0"/>
              <a:t>Folkeskolen nr. 12, 2015).</a:t>
            </a:r>
            <a:endParaRPr lang="da-DK" i="1" dirty="0"/>
          </a:p>
          <a:p>
            <a:pPr marL="0" indent="0">
              <a:buNone/>
            </a:pPr>
            <a:endParaRPr lang="da-DK" dirty="0" smtClean="0"/>
          </a:p>
          <a:p>
            <a:pPr marL="0" indent="0">
              <a:buNone/>
            </a:pPr>
            <a:endParaRPr lang="da-DK" dirty="0"/>
          </a:p>
        </p:txBody>
      </p:sp>
    </p:spTree>
    <p:extLst>
      <p:ext uri="{BB962C8B-B14F-4D97-AF65-F5344CB8AC3E}">
        <p14:creationId xmlns:p14="http://schemas.microsoft.com/office/powerpoint/2010/main" val="28986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To udvalgte praksisanbefalinger:</a:t>
            </a:r>
            <a:br>
              <a:rPr lang="da-DK" dirty="0" smtClean="0"/>
            </a:br>
            <a:r>
              <a:rPr lang="da-DK" dirty="0" smtClean="0"/>
              <a:t>imitation, leg og narrativer</a:t>
            </a:r>
            <a:endParaRPr lang="da-DK" dirty="0"/>
          </a:p>
        </p:txBody>
      </p:sp>
      <p:sp>
        <p:nvSpPr>
          <p:cNvPr id="3" name="Pladsholder til indhold 2"/>
          <p:cNvSpPr>
            <a:spLocks noGrp="1"/>
          </p:cNvSpPr>
          <p:nvPr>
            <p:ph idx="1"/>
          </p:nvPr>
        </p:nvSpPr>
        <p:spPr/>
        <p:txBody>
          <a:bodyPr>
            <a:normAutofit lnSpcReduction="10000"/>
          </a:bodyPr>
          <a:lstStyle/>
          <a:p>
            <a:pPr marL="0" indent="0">
              <a:buNone/>
            </a:pPr>
            <a:r>
              <a:rPr lang="da-DK" dirty="0" smtClean="0"/>
              <a:t>”I rollelegen bruger børnene hele tiden sproget. De forhandler og aftaler ved hjælp af sproget. Men sproget bliver ikke blot brugt som redskab til at formidle et indhold. I legen dyrker børnene også sprogets </a:t>
            </a:r>
            <a:r>
              <a:rPr lang="da-DK" dirty="0" err="1" smtClean="0"/>
              <a:t>formside</a:t>
            </a:r>
            <a:r>
              <a:rPr lang="da-DK" dirty="0" smtClean="0"/>
              <a:t>, der leger med ordene og anvender ofte en sætningsmelodi, og fordrejer stemmen i overensstemmelse med rollen, hvilket antages at udvikle en metafonologisk kompetence (</a:t>
            </a:r>
            <a:r>
              <a:rPr lang="da-DK" dirty="0" err="1" smtClean="0"/>
              <a:t>Vedeler</a:t>
            </a:r>
            <a:r>
              <a:rPr lang="da-DK" dirty="0" smtClean="0"/>
              <a:t> 1087, citeret side 88/kap. 6 i ”Tidlig sprogstart i skolen”)</a:t>
            </a:r>
          </a:p>
          <a:p>
            <a:pPr marL="0" indent="0">
              <a:buNone/>
            </a:pPr>
            <a:r>
              <a:rPr lang="da-DK" dirty="0" smtClean="0"/>
              <a:t>”Barnet udvikler sine egne narrative færdigheder, parallelt med at det er omgivet af ikke bare andre menneskers narrativer i dets nærmeste omgivelser, men af kulturens narrativer; eventyr og tegnefilm, børnebøger og spillefilm. Det er de muligheder, barnet får for at beskæftige sig med disse produkter på forskellig vis, der opøver dets genrebevidsthed og egne evner til at lege og fortælle i overensstemmelse med sådanne kulturelle skemaer” ( Perregaard 2016:49)</a:t>
            </a:r>
            <a:endParaRPr lang="da-DK" dirty="0"/>
          </a:p>
        </p:txBody>
      </p:sp>
    </p:spTree>
    <p:extLst>
      <p:ext uri="{BB962C8B-B14F-4D97-AF65-F5344CB8AC3E}">
        <p14:creationId xmlns:p14="http://schemas.microsoft.com/office/powerpoint/2010/main" val="408304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To udvalgte praksisanbefalinger</a:t>
            </a:r>
            <a:endParaRPr lang="da-DK" dirty="0"/>
          </a:p>
        </p:txBody>
      </p:sp>
      <p:sp>
        <p:nvSpPr>
          <p:cNvPr id="3" name="Pladsholder til indhold 2"/>
          <p:cNvSpPr>
            <a:spLocks noGrp="1"/>
          </p:cNvSpPr>
          <p:nvPr>
            <p:ph idx="1"/>
          </p:nvPr>
        </p:nvSpPr>
        <p:spPr/>
        <p:txBody>
          <a:bodyPr>
            <a:normAutofit/>
          </a:bodyPr>
          <a:lstStyle/>
          <a:p>
            <a:r>
              <a:rPr lang="da-DK" b="1" dirty="0"/>
              <a:t>10. Arbejd med elevernes samlede sproglige og kulturelle forkundskaber</a:t>
            </a:r>
          </a:p>
          <a:p>
            <a:pPr marL="0" indent="0">
              <a:buNone/>
            </a:pPr>
            <a:r>
              <a:rPr lang="da-DK" i="1" dirty="0"/>
              <a:t>”Nyere forskning har (…) påvist at sprogene er integrerede i hinanden, og at sprogene uundgåeligt påvirker hinanden og anvendes som ressourcer i læringsprocesserne </a:t>
            </a:r>
            <a:r>
              <a:rPr lang="da-DK" dirty="0"/>
              <a:t>(Kirkebæk og Lund, 2014</a:t>
            </a:r>
            <a:r>
              <a:rPr lang="da-DK" dirty="0" smtClean="0"/>
              <a:t>).</a:t>
            </a:r>
          </a:p>
          <a:p>
            <a:pPr marL="0" indent="0">
              <a:buNone/>
            </a:pPr>
            <a:r>
              <a:rPr lang="da-DK" dirty="0" smtClean="0"/>
              <a:t>”Undervisningen </a:t>
            </a:r>
            <a:r>
              <a:rPr lang="da-DK" dirty="0"/>
              <a:t>bygger </a:t>
            </a:r>
            <a:r>
              <a:rPr lang="da-DK" dirty="0" smtClean="0"/>
              <a:t>på elevernes </a:t>
            </a:r>
            <a:r>
              <a:rPr lang="da-DK" dirty="0"/>
              <a:t>erfaringer med at </a:t>
            </a:r>
            <a:r>
              <a:rPr lang="da-DK" dirty="0" smtClean="0"/>
              <a:t>kommunikere og lære fremmedsprog på </a:t>
            </a:r>
            <a:r>
              <a:rPr lang="da-DK" dirty="0"/>
              <a:t>baggrund af deres </a:t>
            </a:r>
            <a:r>
              <a:rPr lang="da-DK" dirty="0" smtClean="0"/>
              <a:t>første sprog samt primært </a:t>
            </a:r>
            <a:r>
              <a:rPr lang="da-DK" dirty="0"/>
              <a:t>fagene dansk </a:t>
            </a:r>
            <a:r>
              <a:rPr lang="da-DK" dirty="0" smtClean="0"/>
              <a:t>og engelsk</a:t>
            </a:r>
            <a:r>
              <a:rPr lang="da-DK" dirty="0"/>
              <a:t>. Elevernes </a:t>
            </a:r>
            <a:r>
              <a:rPr lang="da-DK" dirty="0" smtClean="0"/>
              <a:t>fransktilegnelse kan </a:t>
            </a:r>
            <a:r>
              <a:rPr lang="da-DK" dirty="0"/>
              <a:t>beskrives som sprog </a:t>
            </a:r>
            <a:r>
              <a:rPr lang="da-DK" dirty="0" smtClean="0"/>
              <a:t>på vej, og </a:t>
            </a:r>
            <a:r>
              <a:rPr lang="da-DK" dirty="0"/>
              <a:t>derfor skal </a:t>
            </a:r>
            <a:r>
              <a:rPr lang="da-DK" dirty="0" smtClean="0"/>
              <a:t>undervisningen befordre </a:t>
            </a:r>
            <a:r>
              <a:rPr lang="da-DK" dirty="0"/>
              <a:t>elevernes lyst til at </a:t>
            </a:r>
            <a:r>
              <a:rPr lang="da-DK" dirty="0" smtClean="0"/>
              <a:t>turde bruge fransk” (læseplan: </a:t>
            </a:r>
            <a:r>
              <a:rPr lang="da-DK" dirty="0" smtClean="0">
                <a:hlinkClick r:id="rId2"/>
              </a:rPr>
              <a:t>http</a:t>
            </a:r>
            <a:r>
              <a:rPr lang="da-DK" dirty="0">
                <a:hlinkClick r:id="rId2"/>
              </a:rPr>
              <a:t>://</a:t>
            </a:r>
            <a:r>
              <a:rPr lang="da-DK" dirty="0" smtClean="0">
                <a:hlinkClick r:id="rId2"/>
              </a:rPr>
              <a:t>www.emu.dk/sites/default/files/L%C3%A6seplan%20for%20faget%20fransk_1.pdf</a:t>
            </a:r>
            <a:endParaRPr lang="da-DK" dirty="0" smtClean="0"/>
          </a:p>
          <a:p>
            <a:pPr marL="0" indent="0">
              <a:buNone/>
            </a:pPr>
            <a:endParaRPr lang="da-DK" dirty="0"/>
          </a:p>
          <a:p>
            <a:endParaRPr lang="da-DK" dirty="0"/>
          </a:p>
        </p:txBody>
      </p:sp>
    </p:spTree>
    <p:extLst>
      <p:ext uri="{BB962C8B-B14F-4D97-AF65-F5344CB8AC3E}">
        <p14:creationId xmlns:p14="http://schemas.microsoft.com/office/powerpoint/2010/main" val="2369907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To udvalgte praksisanbefalinger:</a:t>
            </a:r>
            <a:br>
              <a:rPr lang="da-DK" dirty="0" smtClean="0"/>
            </a:br>
            <a:r>
              <a:rPr lang="da-DK" dirty="0" smtClean="0"/>
              <a:t>Arbejd </a:t>
            </a:r>
            <a:r>
              <a:rPr lang="da-DK" dirty="0"/>
              <a:t>med elevernes samlede sproglige og kulturelle </a:t>
            </a:r>
            <a:r>
              <a:rPr lang="da-DK" dirty="0" smtClean="0"/>
              <a:t>forkundskaber</a:t>
            </a:r>
            <a:br>
              <a:rPr lang="da-DK" dirty="0" smtClean="0"/>
            </a:br>
            <a:r>
              <a:rPr lang="da-DK" dirty="0"/>
              <a:t/>
            </a:r>
            <a:br>
              <a:rPr lang="da-DK" dirty="0"/>
            </a:br>
            <a:r>
              <a:rPr lang="da-DK" dirty="0" smtClean="0"/>
              <a:t/>
            </a:r>
            <a:br>
              <a:rPr lang="da-DK" dirty="0" smtClean="0"/>
            </a:br>
            <a:r>
              <a:rPr lang="da-DK" dirty="0"/>
              <a:t/>
            </a:r>
            <a:br>
              <a:rPr lang="da-DK" dirty="0"/>
            </a:br>
            <a:r>
              <a:rPr lang="da-DK" dirty="0" smtClean="0"/>
              <a:t/>
            </a:r>
            <a:br>
              <a:rPr lang="da-DK" dirty="0" smtClean="0"/>
            </a:br>
            <a:r>
              <a:rPr lang="da-DK" dirty="0"/>
              <a:t/>
            </a:r>
            <a:br>
              <a:rPr lang="da-DK" dirty="0"/>
            </a:br>
            <a:r>
              <a:rPr lang="da-DK" dirty="0" smtClean="0"/>
              <a:t/>
            </a:r>
            <a:br>
              <a:rPr lang="da-DK" dirty="0" smtClean="0"/>
            </a:br>
            <a:r>
              <a:rPr lang="da-DK" dirty="0"/>
              <a:t/>
            </a:r>
            <a:br>
              <a:rPr lang="da-DK" dirty="0"/>
            </a:br>
            <a:endParaRPr lang="da-DK" dirty="0"/>
          </a:p>
        </p:txBody>
      </p:sp>
      <p:sp>
        <p:nvSpPr>
          <p:cNvPr id="3" name="Pladsholder til indhold 2"/>
          <p:cNvSpPr>
            <a:spLocks noGrp="1"/>
          </p:cNvSpPr>
          <p:nvPr>
            <p:ph idx="1"/>
          </p:nvPr>
        </p:nvSpPr>
        <p:spPr/>
        <p:txBody>
          <a:bodyPr>
            <a:normAutofit/>
          </a:bodyPr>
          <a:lstStyle/>
          <a:p>
            <a:pPr marL="0" indent="0">
              <a:buSzPts val="1700"/>
              <a:buNone/>
            </a:pPr>
            <a:endParaRPr lang="da-DK" dirty="0" smtClean="0">
              <a:solidFill>
                <a:srgbClr val="404040"/>
              </a:solidFill>
              <a:latin typeface="Century Gothic" panose="020B0502020202020204" pitchFamily="34" charset="0"/>
            </a:endParaRPr>
          </a:p>
          <a:p>
            <a:pPr marL="0" indent="0">
              <a:buSzPts val="1700"/>
              <a:buNone/>
            </a:pPr>
            <a:r>
              <a:rPr lang="da-DK" dirty="0" smtClean="0">
                <a:solidFill>
                  <a:srgbClr val="404040"/>
                </a:solidFill>
                <a:latin typeface="Century Gothic" panose="020B0502020202020204" pitchFamily="34" charset="0"/>
              </a:rPr>
              <a:t>”</a:t>
            </a:r>
            <a:r>
              <a:rPr lang="da-DK" dirty="0">
                <a:solidFill>
                  <a:srgbClr val="404040"/>
                </a:solidFill>
                <a:latin typeface="Century Gothic" panose="020B0502020202020204" pitchFamily="34" charset="0"/>
              </a:rPr>
              <a:t>Det handler om at udvikle en undervisningspraksis med fokus på alle dine elevers sproglige og kulturelle forkundskaber, færdigheder og viden i forhold til de temaer og emner, som giver mest mening for hele klassen/holdet. Det betyder ikke, at du skal kunne tale alle de sprog, som eleverne taler/ kender til. Det handler om dine og dit fagteams didaktiske kompetencer til at inddrage og anvende den sproglige viden, som eleverne og du/I møder ind i klassen med. De emner, du og dit fagteam vælger at anvende, skal selvfølgelig tage afsæt i elevernes nære verden, men de skal samtidig åbne verden for dem” </a:t>
            </a:r>
            <a:r>
              <a:rPr lang="da-DK" dirty="0" smtClean="0">
                <a:solidFill>
                  <a:srgbClr val="404040"/>
                </a:solidFill>
                <a:latin typeface="Century Gothic" panose="020B0502020202020204" pitchFamily="34" charset="0"/>
              </a:rPr>
              <a:t> </a:t>
            </a:r>
            <a:r>
              <a:rPr lang="da-DK" dirty="0">
                <a:solidFill>
                  <a:srgbClr val="404040"/>
                </a:solidFill>
                <a:latin typeface="Century Gothic" panose="020B0502020202020204" pitchFamily="34" charset="0"/>
              </a:rPr>
              <a:t>(</a:t>
            </a:r>
            <a:r>
              <a:rPr lang="da-DK" dirty="0" smtClean="0">
                <a:solidFill>
                  <a:srgbClr val="404040"/>
                </a:solidFill>
                <a:latin typeface="Century Gothic" panose="020B0502020202020204" pitchFamily="34" charset="0"/>
              </a:rPr>
              <a:t>Gregersen </a:t>
            </a:r>
            <a:r>
              <a:rPr lang="da-DK" dirty="0">
                <a:solidFill>
                  <a:srgbClr val="404040"/>
                </a:solidFill>
                <a:latin typeface="Century Gothic" panose="020B0502020202020204" pitchFamily="34" charset="0"/>
              </a:rPr>
              <a:t>2017:106)</a:t>
            </a:r>
            <a:endParaRPr lang="da-DK" dirty="0"/>
          </a:p>
          <a:p>
            <a:pPr marL="0" indent="0">
              <a:buNone/>
            </a:pPr>
            <a:endParaRPr lang="da-DK" dirty="0" smtClean="0">
              <a:solidFill>
                <a:srgbClr val="404040"/>
              </a:solidFill>
              <a:latin typeface="Century Gothic" panose="020B0502020202020204" pitchFamily="34" charset="0"/>
              <a:hlinkClick r:id="rId2"/>
            </a:endParaRPr>
          </a:p>
          <a:p>
            <a:pPr marL="0" indent="0">
              <a:buNone/>
            </a:pPr>
            <a:r>
              <a:rPr lang="da-DK" dirty="0" smtClean="0">
                <a:solidFill>
                  <a:srgbClr val="404040"/>
                </a:solidFill>
                <a:latin typeface="Century Gothic" panose="020B0502020202020204" pitchFamily="34" charset="0"/>
                <a:hlinkClick r:id="rId2"/>
              </a:rPr>
              <a:t>https://www.youtube.com/watch?v=wg2SsP9L0XY&amp;feature=youtu.be</a:t>
            </a:r>
            <a:endParaRPr lang="da-DK" dirty="0" smtClean="0"/>
          </a:p>
        </p:txBody>
      </p:sp>
    </p:spTree>
    <p:extLst>
      <p:ext uri="{BB962C8B-B14F-4D97-AF65-F5344CB8AC3E}">
        <p14:creationId xmlns:p14="http://schemas.microsoft.com/office/powerpoint/2010/main" val="3059967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Referencer:</a:t>
            </a:r>
            <a:endParaRPr lang="da-DK" dirty="0"/>
          </a:p>
        </p:txBody>
      </p:sp>
      <p:sp>
        <p:nvSpPr>
          <p:cNvPr id="3" name="Pladsholder til indhold 2"/>
          <p:cNvSpPr>
            <a:spLocks noGrp="1"/>
          </p:cNvSpPr>
          <p:nvPr>
            <p:ph idx="1"/>
          </p:nvPr>
        </p:nvSpPr>
        <p:spPr/>
        <p:txBody>
          <a:bodyPr>
            <a:normAutofit/>
          </a:bodyPr>
          <a:lstStyle/>
          <a:p>
            <a:pPr marL="0" indent="0">
              <a:buNone/>
            </a:pPr>
            <a:endParaRPr lang="da-DK" dirty="0" smtClean="0"/>
          </a:p>
          <a:p>
            <a:pPr marL="0" indent="0">
              <a:buNone/>
            </a:pPr>
            <a:endParaRPr lang="da-DK" dirty="0" smtClean="0"/>
          </a:p>
          <a:p>
            <a:pPr marL="0" indent="0">
              <a:buNone/>
            </a:pPr>
            <a:r>
              <a:rPr lang="da-DK" dirty="0" smtClean="0"/>
              <a:t>Gregersen, A.S. (2012). Sprog er den bedste gave, man kan give sine børn. </a:t>
            </a:r>
            <a:r>
              <a:rPr lang="da-DK" i="1" dirty="0" smtClean="0"/>
              <a:t>Sproglæreren, </a:t>
            </a:r>
            <a:r>
              <a:rPr lang="da-DK" dirty="0" smtClean="0"/>
              <a:t>2: 9-11.</a:t>
            </a:r>
            <a:endParaRPr lang="da-DK" dirty="0" smtClean="0"/>
          </a:p>
          <a:p>
            <a:pPr marL="0" indent="0">
              <a:buNone/>
            </a:pPr>
            <a:r>
              <a:rPr lang="da-DK" dirty="0" smtClean="0"/>
              <a:t>Kirkebæk</a:t>
            </a:r>
            <a:r>
              <a:rPr lang="da-DK" dirty="0" smtClean="0"/>
              <a:t>, M. og K. Lund </a:t>
            </a:r>
            <a:r>
              <a:rPr lang="da-DK" dirty="0" smtClean="0"/>
              <a:t>(2014</a:t>
            </a:r>
            <a:r>
              <a:rPr lang="da-DK" dirty="0" smtClean="0"/>
              <a:t>). Syv myter om begyndersprog. </a:t>
            </a:r>
            <a:r>
              <a:rPr lang="da-DK" i="1" dirty="0" err="1" smtClean="0"/>
              <a:t>Sprogforum</a:t>
            </a:r>
            <a:r>
              <a:rPr lang="da-DK" dirty="0" smtClean="0"/>
              <a:t>, 58: 12-18.</a:t>
            </a:r>
          </a:p>
          <a:p>
            <a:pPr marL="0" indent="0">
              <a:buNone/>
            </a:pPr>
            <a:r>
              <a:rPr lang="da-DK" dirty="0" smtClean="0"/>
              <a:t>Perregaard, B. (2016). </a:t>
            </a:r>
            <a:r>
              <a:rPr lang="da-DK" i="1" dirty="0" err="1" smtClean="0"/>
              <a:t>Narrativitet</a:t>
            </a:r>
            <a:r>
              <a:rPr lang="da-DK" i="1" dirty="0" smtClean="0"/>
              <a:t> mellem sprog, handling og selv</a:t>
            </a:r>
            <a:r>
              <a:rPr lang="da-DK" dirty="0" smtClean="0"/>
              <a:t>. Frederiksberg: </a:t>
            </a:r>
            <a:r>
              <a:rPr lang="da-DK" dirty="0" smtClean="0"/>
              <a:t>Samfundslitteratur.</a:t>
            </a:r>
            <a:endParaRPr lang="da-DK" dirty="0"/>
          </a:p>
        </p:txBody>
      </p:sp>
    </p:spTree>
    <p:extLst>
      <p:ext uri="{BB962C8B-B14F-4D97-AF65-F5344CB8AC3E}">
        <p14:creationId xmlns:p14="http://schemas.microsoft.com/office/powerpoint/2010/main" val="3798662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Visk">
  <a:themeElements>
    <a:clrScheme name="Visk">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Vis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sk">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130</TotalTime>
  <Words>704</Words>
  <Application>Microsoft Office PowerPoint</Application>
  <PresentationFormat>Widescreen</PresentationFormat>
  <Paragraphs>37</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Century Gothic</vt:lpstr>
      <vt:lpstr>Wingdings 3</vt:lpstr>
      <vt:lpstr>Visk</vt:lpstr>
      <vt:lpstr>Tidlig sprogstart i skolen- oplæg ved bogreception d. 14./3. 2017</vt:lpstr>
      <vt:lpstr>Tidlig sprogstart i skolen  Sprog er den bedste gave, man kan give  sine børn (frit citeret Knud Romer, anvendt i artikel med samme overskrift i ”Sproglæreren” 2/2013/ Gregersen)  </vt:lpstr>
      <vt:lpstr> To udvalgte praksisanbefalinger:</vt:lpstr>
      <vt:lpstr>To udvalgte praksisanbefalinger: imitation, leg og narrativer</vt:lpstr>
      <vt:lpstr>To udvalgte praksisanbefalinger</vt:lpstr>
      <vt:lpstr>To udvalgte praksisanbefalinger: Arbejd med elevernes samlede sproglige og kulturelle forkundskaber        </vt:lpstr>
      <vt:lpstr>Referencer:</vt:lpstr>
    </vt:vector>
  </TitlesOfParts>
  <Company>Professionshøjskolen UCC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Tidlig sprogstart i skolen  Sprog er den bedste gave, man kan give  sine børn (citat Knud Romer)</dc:title>
  <dc:creator>Annette Søndergaard Gregersen</dc:creator>
  <cp:lastModifiedBy>Annette Søndergaard Gregersen</cp:lastModifiedBy>
  <cp:revision>35</cp:revision>
  <dcterms:created xsi:type="dcterms:W3CDTF">2017-03-11T14:50:50Z</dcterms:created>
  <dcterms:modified xsi:type="dcterms:W3CDTF">2017-03-16T08:29:14Z</dcterms:modified>
</cp:coreProperties>
</file>